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114" userDrawn="1">
          <p15:clr>
            <a:srgbClr val="A4A3A4"/>
          </p15:clr>
        </p15:guide>
        <p15:guide id="2" pos="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39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521" autoAdjust="0"/>
  </p:normalViewPr>
  <p:slideViewPr>
    <p:cSldViewPr snapToGrid="0">
      <p:cViewPr varScale="1">
        <p:scale>
          <a:sx n="75" d="100"/>
          <a:sy n="75" d="100"/>
        </p:scale>
        <p:origin x="3132" y="54"/>
      </p:cViewPr>
      <p:guideLst>
        <p:guide orient="horz" pos="6114"/>
        <p:guide pos="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AF5F-685C-4069-BD2C-901DE5B3921F}" type="datetimeFigureOut">
              <a:rPr lang="fr-FR" smtClean="0"/>
              <a:t>24/07/2026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546EA-DF95-42EF-8CFB-DFD215A053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4097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AF5F-685C-4069-BD2C-901DE5B3921F}" type="datetimeFigureOut">
              <a:rPr lang="fr-FR" smtClean="0"/>
              <a:t>24/07/2026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546EA-DF95-42EF-8CFB-DFD215A053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38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AF5F-685C-4069-BD2C-901DE5B3921F}" type="datetimeFigureOut">
              <a:rPr lang="fr-FR" smtClean="0"/>
              <a:t>24/07/2026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546EA-DF95-42EF-8CFB-DFD215A053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675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AF5F-685C-4069-BD2C-901DE5B3921F}" type="datetimeFigureOut">
              <a:rPr lang="fr-FR" smtClean="0"/>
              <a:t>24/07/2026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546EA-DF95-42EF-8CFB-DFD215A053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1115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AF5F-685C-4069-BD2C-901DE5B3921F}" type="datetimeFigureOut">
              <a:rPr lang="fr-FR" smtClean="0"/>
              <a:t>24/07/2026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546EA-DF95-42EF-8CFB-DFD215A053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6747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AF5F-685C-4069-BD2C-901DE5B3921F}" type="datetimeFigureOut">
              <a:rPr lang="fr-FR" smtClean="0"/>
              <a:t>24/07/2026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546EA-DF95-42EF-8CFB-DFD215A053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4212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AF5F-685C-4069-BD2C-901DE5B3921F}" type="datetimeFigureOut">
              <a:rPr lang="fr-FR" smtClean="0"/>
              <a:t>24/07/2026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546EA-DF95-42EF-8CFB-DFD215A053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9187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AF5F-685C-4069-BD2C-901DE5B3921F}" type="datetimeFigureOut">
              <a:rPr lang="fr-FR" smtClean="0"/>
              <a:t>24/07/2026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546EA-DF95-42EF-8CFB-DFD215A053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7325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AF5F-685C-4069-BD2C-901DE5B3921F}" type="datetimeFigureOut">
              <a:rPr lang="fr-FR" smtClean="0"/>
              <a:t>24/07/2026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546EA-DF95-42EF-8CFB-DFD215A053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8874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AF5F-685C-4069-BD2C-901DE5B3921F}" type="datetimeFigureOut">
              <a:rPr lang="fr-FR" smtClean="0"/>
              <a:t>24/07/2026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546EA-DF95-42EF-8CFB-DFD215A053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6920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AF5F-685C-4069-BD2C-901DE5B3921F}" type="datetimeFigureOut">
              <a:rPr lang="fr-FR" smtClean="0"/>
              <a:t>24/07/2026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546EA-DF95-42EF-8CFB-DFD215A053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1015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B5AF5F-685C-4069-BD2C-901DE5B3921F}" type="datetimeFigureOut">
              <a:rPr lang="fr-FR" smtClean="0"/>
              <a:t>24/07/2026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D546EA-DF95-42EF-8CFB-DFD215A053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8003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Police, capture d’écran, Graphique, graphisme&#10;&#10;Le contenu généré par l’IA peut être incorrect.">
            <a:extLst>
              <a:ext uri="{FF2B5EF4-FFF2-40B4-BE49-F238E27FC236}">
                <a16:creationId xmlns:a16="http://schemas.microsoft.com/office/drawing/2014/main" id="{E1A7DCC4-D8D5-058B-0F84-01C35BCEA9A5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79" t="30327" r="23567" b="54191"/>
          <a:stretch>
            <a:fillRect/>
          </a:stretch>
        </p:blipFill>
        <p:spPr>
          <a:xfrm>
            <a:off x="2882202" y="139700"/>
            <a:ext cx="1093595" cy="450376"/>
          </a:xfrm>
          <a:prstGeom prst="rect">
            <a:avLst/>
          </a:prstGeom>
        </p:spPr>
      </p:pic>
      <p:sp>
        <p:nvSpPr>
          <p:cNvPr id="5" name="Étiquette 4">
            <a:extLst>
              <a:ext uri="{FF2B5EF4-FFF2-40B4-BE49-F238E27FC236}">
                <a16:creationId xmlns:a16="http://schemas.microsoft.com/office/drawing/2014/main" id="{721A24C5-628D-81A9-CCD7-B1CD5AEB0824}"/>
              </a:ext>
            </a:extLst>
          </p:cNvPr>
          <p:cNvSpPr/>
          <p:nvPr/>
        </p:nvSpPr>
        <p:spPr>
          <a:xfrm>
            <a:off x="165609" y="871723"/>
            <a:ext cx="2550296" cy="3552826"/>
          </a:xfrm>
          <a:prstGeom prst="plaque">
            <a:avLst>
              <a:gd name="adj" fmla="val 8131"/>
            </a:avLst>
          </a:prstGeom>
          <a:noFill/>
          <a:ln w="25400" cmpd="thickThin">
            <a:solidFill>
              <a:srgbClr val="16204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D8062D6-B130-282C-1A13-1B59A120F05E}"/>
              </a:ext>
            </a:extLst>
          </p:cNvPr>
          <p:cNvSpPr txBox="1"/>
          <p:nvPr/>
        </p:nvSpPr>
        <p:spPr>
          <a:xfrm>
            <a:off x="792145" y="694384"/>
            <a:ext cx="1297223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16204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CHEESE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63F839F-3368-0754-996A-30A9E0232206}"/>
              </a:ext>
            </a:extLst>
          </p:cNvPr>
          <p:cNvSpPr txBox="1"/>
          <p:nvPr/>
        </p:nvSpPr>
        <p:spPr>
          <a:xfrm>
            <a:off x="318046" y="1156349"/>
            <a:ext cx="241381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fr-FR" sz="1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Curd</a:t>
            </a:r>
            <a:r>
              <a:rPr lang="fr-F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Cheese</a:t>
            </a:r>
            <a:r>
              <a:rPr lang="fr-F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fr-FR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1800"/>
              </a:lnSpc>
            </a:pPr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Nature			</a:t>
            </a:r>
            <a:r>
              <a:rPr lang="fr-F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</a:t>
            </a:r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50</a:t>
            </a:r>
          </a:p>
          <a:p>
            <a:pPr>
              <a:lnSpc>
                <a:spcPts val="1800"/>
              </a:lnSpc>
            </a:pPr>
            <a:r>
              <a:rPr lang="fr-FR" sz="1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Duble</a:t>
            </a:r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cream</a:t>
            </a:r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</a:t>
            </a:r>
            <a:r>
              <a:rPr lang="fr-F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</a:t>
            </a:r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80</a:t>
            </a:r>
          </a:p>
          <a:p>
            <a:pPr>
              <a:lnSpc>
                <a:spcPts val="1800"/>
              </a:lnSpc>
            </a:pPr>
            <a:r>
              <a:rPr lang="fr-FR" sz="1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</a:t>
            </a:r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berry</a:t>
            </a:r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coulis	 	</a:t>
            </a:r>
            <a:r>
              <a:rPr lang="fr-F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</a:t>
            </a:r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80</a:t>
            </a:r>
          </a:p>
          <a:p>
            <a:pPr>
              <a:lnSpc>
                <a:spcPts val="1800"/>
              </a:lnSpc>
            </a:pPr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Apple Compote 		</a:t>
            </a:r>
            <a:r>
              <a:rPr lang="fr-F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</a:t>
            </a:r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50</a:t>
            </a:r>
          </a:p>
          <a:p>
            <a:pPr>
              <a:lnSpc>
                <a:spcPts val="1800"/>
              </a:lnSpc>
            </a:pPr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&amp; </a:t>
            </a:r>
            <a:r>
              <a:rPr lang="fr-FR" sz="1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</a:t>
            </a:r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berry</a:t>
            </a:r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coulis</a:t>
            </a:r>
          </a:p>
          <a:p>
            <a:pPr>
              <a:lnSpc>
                <a:spcPts val="1800"/>
              </a:lnSpc>
            </a:pPr>
            <a:endParaRPr lang="fr-FR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1800"/>
              </a:lnSpc>
            </a:pPr>
            <a:r>
              <a:rPr lang="fr-F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Demi-Saint-Marcellin </a:t>
            </a:r>
            <a:endParaRPr lang="fr-FR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1800"/>
              </a:lnSpc>
            </a:pPr>
            <a:r>
              <a:rPr lang="fr-F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Affiné «Mère Richard»	5.</a:t>
            </a:r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50</a:t>
            </a:r>
          </a:p>
          <a:p>
            <a:pPr>
              <a:lnSpc>
                <a:spcPts val="1800"/>
              </a:lnSpc>
            </a:pPr>
            <a:endParaRPr lang="fr-FR" sz="1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1800"/>
              </a:lnSpc>
              <a:tabLst>
                <a:tab pos="2159000" algn="r"/>
              </a:tabLst>
            </a:pPr>
            <a:r>
              <a:rPr lang="fr-F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Cervelle de Canut 	5.</a:t>
            </a:r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50</a:t>
            </a:r>
          </a:p>
          <a:p>
            <a:pPr>
              <a:lnSpc>
                <a:spcPts val="1800"/>
              </a:lnSpc>
            </a:pPr>
            <a:r>
              <a:rPr lang="fr-FR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Curd</a:t>
            </a:r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cheese</a:t>
            </a:r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1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shallot</a:t>
            </a:r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1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herbs</a:t>
            </a:r>
            <a:endParaRPr lang="fr-FR" sz="14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0844811-18E6-1821-EF8D-40CC5AE10ACE}"/>
              </a:ext>
            </a:extLst>
          </p:cNvPr>
          <p:cNvSpPr txBox="1"/>
          <p:nvPr/>
        </p:nvSpPr>
        <p:spPr>
          <a:xfrm>
            <a:off x="3077989" y="1156349"/>
            <a:ext cx="349741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Grandma’s</a:t>
            </a:r>
            <a:r>
              <a:rPr lang="fr-F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Waffles</a:t>
            </a:r>
            <a:endParaRPr lang="fr-FR" sz="1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Toppings</a:t>
            </a:r>
            <a:r>
              <a:rPr lang="fr-F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</a:t>
            </a:r>
            <a:endParaRPr lang="fr-FR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Whipped</a:t>
            </a:r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cream</a:t>
            </a:r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 </a:t>
            </a:r>
            <a:r>
              <a:rPr lang="fr-FR" sz="1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Chocolate</a:t>
            </a:r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 Compote</a:t>
            </a:r>
            <a:endParaRPr lang="fr-FR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Paul Bocuse </a:t>
            </a:r>
            <a:r>
              <a:rPr lang="fr-FR" sz="1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homemade</a:t>
            </a:r>
            <a:r>
              <a:rPr lang="fr-F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spread:</a:t>
            </a:r>
            <a:endParaRPr lang="fr-FR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Salted</a:t>
            </a:r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butter caramel/ Praline </a:t>
            </a:r>
            <a:endParaRPr lang="fr-FR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 </a:t>
            </a:r>
            <a:r>
              <a:rPr lang="fr-FR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Toppings</a:t>
            </a:r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		 </a:t>
            </a:r>
            <a:r>
              <a:rPr lang="fr-F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9.</a:t>
            </a:r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</a:t>
            </a:r>
          </a:p>
          <a:p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 </a:t>
            </a:r>
            <a:r>
              <a:rPr lang="fr-FR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Toppings</a:t>
            </a:r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		 </a:t>
            </a:r>
            <a:r>
              <a:rPr lang="fr-F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9.</a:t>
            </a:r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50</a:t>
            </a:r>
          </a:p>
          <a:p>
            <a:r>
              <a:rPr lang="fr-FR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Additional</a:t>
            </a:r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garnish</a:t>
            </a:r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	 </a:t>
            </a:r>
            <a:r>
              <a:rPr lang="fr-F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</a:t>
            </a:r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00</a:t>
            </a:r>
          </a:p>
          <a:p>
            <a:endParaRPr lang="fr-FR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tabLst>
                <a:tab pos="2963863" algn="dec"/>
              </a:tabLst>
            </a:pPr>
            <a:r>
              <a:rPr lang="fr-FR" sz="1400" b="1" dirty="0">
                <a:latin typeface="Calibri" panose="020F0502020204030204" pitchFamily="34" charset="0"/>
              </a:rPr>
              <a:t>« Domino » </a:t>
            </a:r>
            <a:r>
              <a:rPr lang="fr-FR" sz="1400" b="1" dirty="0" err="1">
                <a:latin typeface="Calibri" panose="020F0502020204030204" pitchFamily="34" charset="0"/>
              </a:rPr>
              <a:t>Waffles</a:t>
            </a:r>
            <a:r>
              <a:rPr lang="fr-FR" sz="1400" b="1" dirty="0">
                <a:latin typeface="Calibri" panose="020F0502020204030204" pitchFamily="34" charset="0"/>
              </a:rPr>
              <a:t>,</a:t>
            </a:r>
          </a:p>
          <a:p>
            <a:pPr>
              <a:tabLst>
                <a:tab pos="2870200" algn="dec"/>
              </a:tabLst>
            </a:pPr>
            <a:r>
              <a:rPr lang="fr-FR" sz="1400" b="1" dirty="0" err="1">
                <a:latin typeface="Calibri" panose="020F0502020204030204" pitchFamily="34" charset="0"/>
              </a:rPr>
              <a:t>with</a:t>
            </a:r>
            <a:r>
              <a:rPr lang="fr-FR" sz="1400" b="1" dirty="0">
                <a:latin typeface="Calibri" panose="020F0502020204030204" pitchFamily="34" charset="0"/>
              </a:rPr>
              <a:t> Paul Bocuse Café </a:t>
            </a:r>
            <a:r>
              <a:rPr lang="fr-F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 7.8</a:t>
            </a:r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</a:t>
            </a:r>
            <a:endParaRPr lang="fr-FR" sz="1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Étiquette 13">
            <a:extLst>
              <a:ext uri="{FF2B5EF4-FFF2-40B4-BE49-F238E27FC236}">
                <a16:creationId xmlns:a16="http://schemas.microsoft.com/office/drawing/2014/main" id="{93C01097-F3D3-57A5-C04D-79AC739183D7}"/>
              </a:ext>
            </a:extLst>
          </p:cNvPr>
          <p:cNvSpPr/>
          <p:nvPr/>
        </p:nvSpPr>
        <p:spPr>
          <a:xfrm>
            <a:off x="2882202" y="954921"/>
            <a:ext cx="3810189" cy="3529277"/>
          </a:xfrm>
          <a:prstGeom prst="plaque">
            <a:avLst>
              <a:gd name="adj" fmla="val 5577"/>
            </a:avLst>
          </a:prstGeom>
          <a:noFill/>
          <a:ln w="25400" cmpd="thickThin">
            <a:solidFill>
              <a:srgbClr val="16204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BF87938-8EE1-9559-4654-159C3915A870}"/>
              </a:ext>
            </a:extLst>
          </p:cNvPr>
          <p:cNvSpPr txBox="1"/>
          <p:nvPr/>
        </p:nvSpPr>
        <p:spPr>
          <a:xfrm>
            <a:off x="4222406" y="694384"/>
            <a:ext cx="1297223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16204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WAFFLES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EE630C0-990A-EAAF-A305-743CE8099119}"/>
              </a:ext>
            </a:extLst>
          </p:cNvPr>
          <p:cNvSpPr/>
          <p:nvPr/>
        </p:nvSpPr>
        <p:spPr>
          <a:xfrm>
            <a:off x="4142096" y="4189929"/>
            <a:ext cx="2283065" cy="3466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Une image contenant gâteau d’anniversaire, dessert, gâteau, nourriture&#10;&#10;Le contenu généré par l’IA peut être incorrect.">
            <a:extLst>
              <a:ext uri="{FF2B5EF4-FFF2-40B4-BE49-F238E27FC236}">
                <a16:creationId xmlns:a16="http://schemas.microsoft.com/office/drawing/2014/main" id="{9F77FE76-0BB3-ABF4-87EF-844FD1843C4E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7547" y="3543510"/>
            <a:ext cx="1892103" cy="1215132"/>
          </a:xfrm>
          <a:prstGeom prst="rect">
            <a:avLst/>
          </a:prstGeom>
        </p:spPr>
      </p:pic>
      <p:sp>
        <p:nvSpPr>
          <p:cNvPr id="15" name="Étiquette 14">
            <a:extLst>
              <a:ext uri="{FF2B5EF4-FFF2-40B4-BE49-F238E27FC236}">
                <a16:creationId xmlns:a16="http://schemas.microsoft.com/office/drawing/2014/main" id="{8E7F92C6-D68D-B613-0987-826D19808ABB}"/>
              </a:ext>
            </a:extLst>
          </p:cNvPr>
          <p:cNvSpPr/>
          <p:nvPr/>
        </p:nvSpPr>
        <p:spPr>
          <a:xfrm>
            <a:off x="152400" y="5218868"/>
            <a:ext cx="6539991" cy="4127177"/>
          </a:xfrm>
          <a:prstGeom prst="plaque">
            <a:avLst>
              <a:gd name="adj" fmla="val 6637"/>
            </a:avLst>
          </a:prstGeom>
          <a:noFill/>
          <a:ln w="25400" cmpd="thickThin">
            <a:solidFill>
              <a:srgbClr val="16204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2A8946FB-82E6-E8FC-5EA1-3D36CC9E74B6}"/>
              </a:ext>
            </a:extLst>
          </p:cNvPr>
          <p:cNvSpPr txBox="1"/>
          <p:nvPr/>
        </p:nvSpPr>
        <p:spPr>
          <a:xfrm>
            <a:off x="2780386" y="5033219"/>
            <a:ext cx="1297223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16204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DESSERTS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B258D7D-7B2F-AC4D-7EDF-C5B002099B7E}"/>
              </a:ext>
            </a:extLst>
          </p:cNvPr>
          <p:cNvSpPr txBox="1"/>
          <p:nvPr/>
        </p:nvSpPr>
        <p:spPr>
          <a:xfrm>
            <a:off x="472311" y="5489657"/>
            <a:ext cx="595285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61963">
              <a:tabLst>
                <a:tab pos="5922963" algn="r"/>
              </a:tabLst>
            </a:pPr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Rum Baba	10.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50</a:t>
            </a:r>
          </a:p>
          <a:p>
            <a:pPr>
              <a:tabLst>
                <a:tab pos="5922963" algn="r"/>
              </a:tabLst>
            </a:pPr>
            <a:r>
              <a:rPr lang="en-US" sz="1200" i="1" spc="-5" dirty="0">
                <a:latin typeface="Calibri" panose="020F0502020204030204" pitchFamily="34" charset="0"/>
                <a:cs typeface="Calibri" panose="020F0502020204030204" pitchFamily="34" charset="0"/>
              </a:rPr>
              <a:t>Whipped cream, Havana rum</a:t>
            </a:r>
          </a:p>
          <a:p>
            <a:pPr>
              <a:tabLst>
                <a:tab pos="5922963" algn="r"/>
              </a:tabLst>
            </a:pPr>
            <a:endParaRPr lang="en-US" sz="1000" i="1" spc="-5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tabLst>
                <a:tab pos="5922963" algn="r"/>
              </a:tabLst>
            </a:pPr>
            <a:r>
              <a:rPr lang="fr-FR" sz="1200" b="1" dirty="0">
                <a:latin typeface="Calibri" panose="020F0502020204030204" pitchFamily="34" charset="0"/>
                <a:cs typeface="Calibri" panose="020F0502020204030204" pitchFamily="34" charset="0"/>
              </a:rPr>
              <a:t>Vacherin and Fresh Fruits	11.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50 </a:t>
            </a:r>
          </a:p>
          <a:p>
            <a:pPr>
              <a:tabLst>
                <a:tab pos="5922963" algn="r"/>
              </a:tabLst>
            </a:pPr>
            <a:r>
              <a:rPr lang="en-US" sz="1200" i="1" spc="-5" dirty="0">
                <a:latin typeface="Calibri" panose="020F0502020204030204" pitchFamily="34" charset="0"/>
                <a:cs typeface="Calibri" panose="020F0502020204030204" pitchFamily="34" charset="0"/>
              </a:rPr>
              <a:t>Homemade Meringues, ice cream, whipped cream and red berry coulis</a:t>
            </a:r>
          </a:p>
          <a:p>
            <a:pPr>
              <a:tabLst>
                <a:tab pos="5922963" algn="r"/>
              </a:tabLst>
            </a:pPr>
            <a:endParaRPr lang="fr-FR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tabLst>
                <a:tab pos="5922963" algn="r"/>
              </a:tabLst>
            </a:pPr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Chocolate Fondant	</a:t>
            </a:r>
            <a:r>
              <a:rPr lang="fr-FR" sz="1200" b="1" dirty="0">
                <a:latin typeface="Calibri" panose="020F0502020204030204" pitchFamily="34" charset="0"/>
                <a:cs typeface="Calibri" panose="020F0502020204030204" pitchFamily="34" charset="0"/>
              </a:rPr>
              <a:t>11.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00</a:t>
            </a:r>
            <a:b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200" i="1" spc="-5" dirty="0">
                <a:latin typeface="Calibri" panose="020F0502020204030204" pitchFamily="34" charset="0"/>
                <a:cs typeface="Calibri" panose="020F0502020204030204" pitchFamily="34" charset="0"/>
              </a:rPr>
              <a:t>Custard sauce, whipped cream</a:t>
            </a:r>
          </a:p>
          <a:p>
            <a:pPr>
              <a:tabLst>
                <a:tab pos="5922963" algn="r"/>
              </a:tabLst>
            </a:pPr>
            <a:endParaRPr lang="fr-FR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tabLst>
                <a:tab pos="5922963" algn="r"/>
              </a:tabLst>
            </a:pPr>
            <a:r>
              <a:rPr lang="fr-FR" altLang="fr-FR" sz="1200" b="1" dirty="0" err="1">
                <a:latin typeface="Calibri" panose="020F0502020204030204" pitchFamily="34" charset="0"/>
                <a:cs typeface="Calibri" panose="020F0502020204030204" pitchFamily="34" charset="0"/>
              </a:rPr>
              <a:t>Fresh</a:t>
            </a:r>
            <a:r>
              <a:rPr lang="fr-FR" altLang="fr-FR" sz="1200" b="1" dirty="0">
                <a:latin typeface="Calibri" panose="020F0502020204030204" pitchFamily="34" charset="0"/>
                <a:cs typeface="Calibri" panose="020F0502020204030204" pitchFamily="34" charset="0"/>
              </a:rPr>
              <a:t> Fruits </a:t>
            </a:r>
            <a:r>
              <a:rPr lang="fr-FR" altLang="fr-FR" sz="1200" b="1" dirty="0" err="1">
                <a:latin typeface="Calibri" panose="020F0502020204030204" pitchFamily="34" charset="0"/>
                <a:cs typeface="Calibri" panose="020F0502020204030204" pitchFamily="34" charset="0"/>
              </a:rPr>
              <a:t>Salad</a:t>
            </a:r>
            <a:r>
              <a:rPr lang="fr-FR" altLang="fr-FR" sz="1200" b="1" dirty="0">
                <a:latin typeface="Calibri" panose="020F0502020204030204" pitchFamily="34" charset="0"/>
                <a:cs typeface="Calibri" panose="020F0502020204030204" pitchFamily="34" charset="0"/>
              </a:rPr>
              <a:t>	10.</a:t>
            </a:r>
            <a:r>
              <a:rPr lang="fr-FR" alt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00</a:t>
            </a:r>
          </a:p>
          <a:p>
            <a:pPr>
              <a:tabLst>
                <a:tab pos="5922963" algn="r"/>
              </a:tabLst>
            </a:pPr>
            <a:endParaRPr lang="fr-FR" altLang="fr-FR" sz="1000" i="1" spc="-5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tabLst>
                <a:tab pos="5922963" algn="r"/>
              </a:tabLst>
            </a:pPr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Vanilla Crème </a:t>
            </a:r>
            <a:r>
              <a:rPr lang="en-US" sz="1200" b="1" dirty="0" err="1">
                <a:latin typeface="Calibri" panose="020F0502020204030204" pitchFamily="34" charset="0"/>
                <a:cs typeface="Calibri" panose="020F0502020204030204" pitchFamily="34" charset="0"/>
              </a:rPr>
              <a:t>Brulée</a:t>
            </a:r>
            <a:r>
              <a:rPr lang="en-US" sz="1200" dirty="0"/>
              <a:t>	</a:t>
            </a:r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10.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50</a:t>
            </a:r>
          </a:p>
          <a:p>
            <a:pPr>
              <a:tabLst>
                <a:tab pos="5922963" algn="r"/>
              </a:tabLst>
            </a:pPr>
            <a:endParaRPr 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tabLst>
                <a:tab pos="5922963" algn="r"/>
              </a:tabLst>
            </a:pPr>
            <a:r>
              <a:rPr lang="fr-FR" sz="1200" b="1" dirty="0">
                <a:latin typeface="Calibri" panose="020F0502020204030204" pitchFamily="34" charset="0"/>
                <a:cs typeface="Calibri" panose="020F0502020204030204" pitchFamily="34" charset="0"/>
              </a:rPr>
              <a:t>Crêpes Suzette, </a:t>
            </a:r>
            <a:r>
              <a:rPr lang="fr-FR" sz="1200" b="1" dirty="0" err="1">
                <a:latin typeface="Calibri" panose="020F0502020204030204" pitchFamily="34" charset="0"/>
                <a:cs typeface="Calibri" panose="020F0502020204030204" pitchFamily="34" charset="0"/>
              </a:rPr>
              <a:t>Candied</a:t>
            </a:r>
            <a:r>
              <a:rPr lang="fr-FR" sz="1200" b="1" dirty="0">
                <a:latin typeface="Calibri" panose="020F0502020204030204" pitchFamily="34" charset="0"/>
                <a:cs typeface="Calibri" panose="020F0502020204030204" pitchFamily="34" charset="0"/>
              </a:rPr>
              <a:t> Orange Zest	11.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50</a:t>
            </a:r>
          </a:p>
          <a:p>
            <a:pPr>
              <a:tabLst>
                <a:tab pos="5922963" algn="r"/>
              </a:tabLst>
            </a:pPr>
            <a:r>
              <a:rPr lang="fr-FR" sz="1200" i="1" spc="-5" dirty="0" err="1">
                <a:latin typeface="Calibri" panose="020F0502020204030204" pitchFamily="34" charset="0"/>
                <a:cs typeface="Calibri" panose="020F0502020204030204" pitchFamily="34" charset="0"/>
              </a:rPr>
              <a:t>Flamed</a:t>
            </a:r>
            <a:r>
              <a:rPr lang="fr-FR" sz="1200" i="1" spc="-5" dirty="0">
                <a:latin typeface="Calibri" panose="020F0502020204030204" pitchFamily="34" charset="0"/>
                <a:cs typeface="Calibri" panose="020F0502020204030204" pitchFamily="34" charset="0"/>
              </a:rPr>
              <a:t> at </a:t>
            </a:r>
            <a:r>
              <a:rPr lang="fr-FR" sz="1200" i="1" spc="-5" dirty="0" err="1"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1200" i="1" spc="-5" dirty="0">
                <a:latin typeface="Calibri" panose="020F0502020204030204" pitchFamily="34" charset="0"/>
                <a:cs typeface="Calibri" panose="020F0502020204030204" pitchFamily="34" charset="0"/>
              </a:rPr>
              <a:t> table </a:t>
            </a:r>
          </a:p>
          <a:p>
            <a:endParaRPr 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Fresh Strawberries									           11.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00</a:t>
            </a:r>
          </a:p>
          <a:p>
            <a:r>
              <a:rPr lang="en-US" sz="1200" i="1" spc="-5" dirty="0">
                <a:latin typeface="Calibri" panose="020F0502020204030204" pitchFamily="34" charset="0"/>
                <a:cs typeface="Calibri" panose="020F0502020204030204" pitchFamily="34" charset="0"/>
              </a:rPr>
              <a:t>Plain, with Sugar, or with Whipped Cream</a:t>
            </a:r>
          </a:p>
          <a:p>
            <a:endParaRPr 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200" b="1" dirty="0" err="1">
                <a:latin typeface="Calibri" panose="020F0502020204030204" pitchFamily="34" charset="0"/>
                <a:cs typeface="Calibri" panose="020F0502020204030204" pitchFamily="34" charset="0"/>
              </a:rPr>
              <a:t>Cardinale</a:t>
            </a:r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 Strawberry Sundae							           12.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50</a:t>
            </a:r>
          </a:p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i="1" spc="-5" dirty="0">
                <a:latin typeface="Calibri" panose="020F0502020204030204" pitchFamily="34" charset="0"/>
                <a:cs typeface="Calibri" panose="020F0502020204030204" pitchFamily="34" charset="0"/>
              </a:rPr>
              <a:t>Vanilla Ice Cream, Whipped Cream and Red Berry Coulis</a:t>
            </a:r>
            <a:endParaRPr lang="fr-FR" sz="1200" i="1" spc="-5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1AB4C6DD-B50F-C14A-5675-7AE2123603DF}"/>
              </a:ext>
            </a:extLst>
          </p:cNvPr>
          <p:cNvSpPr txBox="1"/>
          <p:nvPr/>
        </p:nvSpPr>
        <p:spPr>
          <a:xfrm>
            <a:off x="432834" y="9346046"/>
            <a:ext cx="59923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Notre Chef est à votre disposition en cas de restrictions alimentaires ou d’allergies.</a:t>
            </a:r>
          </a:p>
          <a:p>
            <a:pPr algn="ctr"/>
            <a:r>
              <a:rPr lang="fr-FR" sz="1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 informations relatives aux allergènes peuvent être consultées sur demande.</a:t>
            </a:r>
          </a:p>
          <a:p>
            <a:pPr algn="ctr"/>
            <a:r>
              <a:rPr lang="fr-FR" sz="1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Prix nets en euros, taxes et service compris. L’établissement n’accepte plus les règlements par chèque bancaire. 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F1F670BF-1F0D-2E49-6C86-CBF4BF52DE48}"/>
              </a:ext>
            </a:extLst>
          </p:cNvPr>
          <p:cNvSpPr txBox="1"/>
          <p:nvPr/>
        </p:nvSpPr>
        <p:spPr>
          <a:xfrm>
            <a:off x="320055" y="4753963"/>
            <a:ext cx="62573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Find our spreads and other treats on our online store </a:t>
            </a:r>
            <a:r>
              <a:rPr lang="fr-FR" sz="1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fr-FR" sz="12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maisons-bocuse.com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E6C96C0-4C30-8E91-3A71-9720F43C57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95453" y="139700"/>
            <a:ext cx="779955" cy="503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791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Étiquette 3">
            <a:extLst>
              <a:ext uri="{FF2B5EF4-FFF2-40B4-BE49-F238E27FC236}">
                <a16:creationId xmlns:a16="http://schemas.microsoft.com/office/drawing/2014/main" id="{F30B5CA0-89C1-D1CF-9DEB-9EBF63CE036B}"/>
              </a:ext>
            </a:extLst>
          </p:cNvPr>
          <p:cNvSpPr/>
          <p:nvPr/>
        </p:nvSpPr>
        <p:spPr>
          <a:xfrm>
            <a:off x="152400" y="531499"/>
            <a:ext cx="6553200" cy="2410574"/>
          </a:xfrm>
          <a:prstGeom prst="plaque">
            <a:avLst>
              <a:gd name="adj" fmla="val 9798"/>
            </a:avLst>
          </a:prstGeom>
          <a:noFill/>
          <a:ln w="25400" cmpd="thickThin">
            <a:solidFill>
              <a:srgbClr val="16204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604F869-7C85-DDC3-5855-3082C7136E84}"/>
              </a:ext>
            </a:extLst>
          </p:cNvPr>
          <p:cNvSpPr txBox="1"/>
          <p:nvPr/>
        </p:nvSpPr>
        <p:spPr>
          <a:xfrm>
            <a:off x="467438" y="353641"/>
            <a:ext cx="5558712" cy="86177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2020"/>
              </a:lnSpc>
            </a:pPr>
            <a:r>
              <a:rPr lang="vi-VN" sz="1600" b="1" dirty="0">
                <a:latin typeface="Calibri" charset="0"/>
                <a:ea typeface="Calibri" charset="0"/>
                <a:cs typeface="Calibri" charset="0"/>
              </a:rPr>
              <a:t>CAF</a:t>
            </a:r>
            <a:r>
              <a:rPr lang="fr-FR" sz="1600" b="1" dirty="0">
                <a:latin typeface="Calibri" charset="0"/>
                <a:ea typeface="Calibri" charset="0"/>
                <a:cs typeface="Calibri" charset="0"/>
              </a:rPr>
              <a:t>E                              </a:t>
            </a:r>
            <a:r>
              <a:rPr lang="fr-FR" sz="1600" b="1" dirty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rPr>
              <a:t>HOME BRAND ELABORATED</a:t>
            </a:r>
            <a:r>
              <a:rPr lang="vi-VN" sz="1600" b="1" dirty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fr-FR" sz="1600" b="1" dirty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rPr>
              <a:t>IN</a:t>
            </a:r>
            <a:r>
              <a:rPr lang="vi-VN" sz="1600" b="1" dirty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rPr>
              <a:t> COLLABORATION</a:t>
            </a:r>
            <a:r>
              <a:rPr lang="fr-FR" sz="1600" b="1" dirty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rPr>
              <a:t> WITH</a:t>
            </a:r>
            <a:r>
              <a:rPr lang="vi-VN" sz="1600" b="1" dirty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1600" b="1" dirty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rPr>
              <a:t>A MASTER ARTISAN FRENCH ROASTER</a:t>
            </a:r>
          </a:p>
          <a:p>
            <a:pPr algn="ctr">
              <a:lnSpc>
                <a:spcPts val="2020"/>
              </a:lnSpc>
            </a:pPr>
            <a:endParaRPr lang="fr-FR" sz="1600" b="1" dirty="0">
              <a:solidFill>
                <a:srgbClr val="162043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E36AA14-D81D-AD25-6FE7-AC364664C6BD}"/>
              </a:ext>
            </a:extLst>
          </p:cNvPr>
          <p:cNvSpPr txBox="1"/>
          <p:nvPr/>
        </p:nvSpPr>
        <p:spPr>
          <a:xfrm>
            <a:off x="467438" y="897090"/>
            <a:ext cx="5984162" cy="2041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00"/>
              </a:lnSpc>
            </a:pPr>
            <a:r>
              <a:rPr lang="fr-F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Espresso Café Paul Bocuse Sensation							2.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80</a:t>
            </a: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ts val="1900"/>
              </a:lnSpc>
            </a:pPr>
            <a:r>
              <a:rPr lang="fr-FR" sz="1200" dirty="0">
                <a:latin typeface="Californian FB" panose="0207040306080B030204" pitchFamily="18" charset="0"/>
                <a:ea typeface="Calibri Light" charset="0"/>
                <a:cs typeface="Calibri Light" charset="0"/>
              </a:rPr>
              <a:t>100% Arabica, </a:t>
            </a:r>
            <a:r>
              <a:rPr lang="it-IT" sz="1200" dirty="0">
                <a:latin typeface="Californian FB" panose="0207040306080B030204" pitchFamily="18" charset="0"/>
                <a:ea typeface="Calibri Light" charset="0"/>
                <a:cs typeface="Calibri Light" charset="0"/>
              </a:rPr>
              <a:t>blend of 3 fine arabicas : Brasil, Colombia, Ethiopia</a:t>
            </a:r>
            <a:endParaRPr lang="en-GB" sz="1200" dirty="0">
              <a:solidFill>
                <a:prstClr val="black"/>
              </a:solidFill>
              <a:latin typeface="Californian FB" panose="0207040306080B030204" pitchFamily="18" charset="0"/>
              <a:ea typeface="Calibri" charset="0"/>
              <a:cs typeface="Calibri" charset="0"/>
            </a:endParaRPr>
          </a:p>
          <a:p>
            <a:pPr algn="just">
              <a:lnSpc>
                <a:spcPts val="1900"/>
              </a:lnSpc>
            </a:pPr>
            <a:r>
              <a:rPr lang="fr-FR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Ristretto</a:t>
            </a:r>
            <a:r>
              <a:rPr lang="fr-F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Café Paul Bocuse Sensation							2.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80</a:t>
            </a: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ts val="1900"/>
              </a:lnSpc>
            </a:pPr>
            <a:r>
              <a:rPr lang="fr-F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Espresso Café Paul Bocuse Harmonie </a:t>
            </a: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Café décaféiné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			</a:t>
            </a:r>
            <a:r>
              <a:rPr lang="fr-F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80</a:t>
            </a: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ts val="1900"/>
              </a:lnSpc>
            </a:pPr>
            <a:r>
              <a:rPr lang="fr-F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Espresso Macchiato 										3.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</a:t>
            </a:r>
          </a:p>
          <a:p>
            <a:pPr algn="just">
              <a:lnSpc>
                <a:spcPts val="1900"/>
              </a:lnSpc>
            </a:pPr>
            <a:r>
              <a:rPr lang="en-US" sz="1200" dirty="0">
                <a:latin typeface="Californian FB" panose="0207040306080B030204" pitchFamily="18" charset="0"/>
                <a:ea typeface="Calibri Light" charset="0"/>
                <a:cs typeface="Calibri Light" charset="0"/>
              </a:rPr>
              <a:t>Café Paul Bocuse Sensation with milk foam on top </a:t>
            </a:r>
          </a:p>
          <a:p>
            <a:pPr algn="just">
              <a:lnSpc>
                <a:spcPts val="1900"/>
              </a:lnSpc>
            </a:pPr>
            <a:r>
              <a:rPr lang="fr-F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Cappuccino </a:t>
            </a:r>
            <a:r>
              <a:rPr lang="fr-FR" sz="1200" dirty="0">
                <a:latin typeface="Californian FB" panose="0207040306080B030204" pitchFamily="18" charset="0"/>
                <a:ea typeface="Calibri Light" charset="0"/>
                <a:cs typeface="Calibri Light" charset="0"/>
              </a:rPr>
              <a:t>Café long Paul Bocuse Sensation, </a:t>
            </a:r>
            <a:r>
              <a:rPr lang="fr-FR" sz="1200" dirty="0" err="1">
                <a:latin typeface="Californian FB" panose="0207040306080B030204" pitchFamily="18" charset="0"/>
                <a:ea typeface="Calibri Light" charset="0"/>
                <a:cs typeface="Calibri Light" charset="0"/>
              </a:rPr>
              <a:t>milk</a:t>
            </a:r>
            <a:r>
              <a:rPr lang="fr-FR" sz="1200" dirty="0">
                <a:latin typeface="Californian FB" panose="0207040306080B030204" pitchFamily="18" charset="0"/>
                <a:ea typeface="Calibri Light" charset="0"/>
                <a:cs typeface="Calibri Light" charset="0"/>
              </a:rPr>
              <a:t> </a:t>
            </a:r>
            <a:r>
              <a:rPr lang="fr-FR" sz="1200" dirty="0" err="1">
                <a:latin typeface="Californian FB" panose="0207040306080B030204" pitchFamily="18" charset="0"/>
                <a:ea typeface="Calibri Light" charset="0"/>
                <a:cs typeface="Calibri Light" charset="0"/>
              </a:rPr>
              <a:t>foam</a:t>
            </a:r>
            <a:r>
              <a:rPr lang="fr-FR" sz="1200" dirty="0">
                <a:latin typeface="Californian FB" panose="0207040306080B030204" pitchFamily="18" charset="0"/>
                <a:ea typeface="Calibri Light" charset="0"/>
                <a:cs typeface="Calibri Light" charset="0"/>
              </a:rPr>
              <a:t> on to</a:t>
            </a:r>
            <a:r>
              <a:rPr lang="fr-FR" sz="1200" dirty="0"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rPr>
              <a:t>p	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</a:t>
            </a:r>
            <a:r>
              <a:rPr lang="fr-F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</a:t>
            </a: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ts val="1900"/>
              </a:lnSpc>
            </a:pPr>
            <a:r>
              <a:rPr lang="fr-F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Irish Coffee											8.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00</a:t>
            </a:r>
          </a:p>
        </p:txBody>
      </p:sp>
      <p:pic>
        <p:nvPicPr>
          <p:cNvPr id="9" name="Image 8" descr="Une image contenant Police, texte, Graphique, logo&#10;&#10;Le contenu généré par l’IA peut être incorrect.">
            <a:extLst>
              <a:ext uri="{FF2B5EF4-FFF2-40B4-BE49-F238E27FC236}">
                <a16:creationId xmlns:a16="http://schemas.microsoft.com/office/drawing/2014/main" id="{702F9568-8FA1-510F-3109-7D5F243D8396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85" r="14844" b="36481"/>
          <a:stretch>
            <a:fillRect/>
          </a:stretch>
        </p:blipFill>
        <p:spPr>
          <a:xfrm>
            <a:off x="1584885" y="50581"/>
            <a:ext cx="1262530" cy="595291"/>
          </a:xfrm>
          <a:prstGeom prst="rect">
            <a:avLst/>
          </a:prstGeom>
        </p:spPr>
      </p:pic>
      <p:sp>
        <p:nvSpPr>
          <p:cNvPr id="10" name="Étiquette 9">
            <a:extLst>
              <a:ext uri="{FF2B5EF4-FFF2-40B4-BE49-F238E27FC236}">
                <a16:creationId xmlns:a16="http://schemas.microsoft.com/office/drawing/2014/main" id="{2F8E1ECD-F318-D926-F284-2F2FD0DBC2A0}"/>
              </a:ext>
            </a:extLst>
          </p:cNvPr>
          <p:cNvSpPr/>
          <p:nvPr/>
        </p:nvSpPr>
        <p:spPr>
          <a:xfrm>
            <a:off x="152400" y="3217942"/>
            <a:ext cx="6553200" cy="1522376"/>
          </a:xfrm>
          <a:prstGeom prst="plaque">
            <a:avLst>
              <a:gd name="adj" fmla="val 15396"/>
            </a:avLst>
          </a:prstGeom>
          <a:noFill/>
          <a:ln w="25400" cmpd="thickThin">
            <a:solidFill>
              <a:srgbClr val="16204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928184C-D17C-565F-7117-333C117DCA77}"/>
              </a:ext>
            </a:extLst>
          </p:cNvPr>
          <p:cNvSpPr txBox="1"/>
          <p:nvPr/>
        </p:nvSpPr>
        <p:spPr>
          <a:xfrm>
            <a:off x="2216150" y="3040083"/>
            <a:ext cx="2286000" cy="33881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2020"/>
              </a:lnSpc>
            </a:pPr>
            <a:r>
              <a:rPr lang="fr-FR" sz="1600" b="1" dirty="0">
                <a:latin typeface="Calibri" charset="0"/>
                <a:ea typeface="Calibri" charset="0"/>
                <a:cs typeface="Calibri" charset="0"/>
              </a:rPr>
              <a:t>THÉS ET INFUSIONS</a:t>
            </a:r>
            <a:endParaRPr lang="fr-FR" sz="1600" b="1" dirty="0">
              <a:solidFill>
                <a:srgbClr val="162043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AF93195E-72AF-34AA-AD70-07A52D06AC85}"/>
              </a:ext>
            </a:extLst>
          </p:cNvPr>
          <p:cNvSpPr txBox="1"/>
          <p:nvPr/>
        </p:nvSpPr>
        <p:spPr>
          <a:xfrm>
            <a:off x="467438" y="3347610"/>
            <a:ext cx="5984162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780"/>
              </a:lnSpc>
            </a:pPr>
            <a:r>
              <a:rPr lang="vi-VN" sz="1200" b="1" dirty="0">
                <a:latin typeface="Calibri" charset="0"/>
                <a:ea typeface="Calibri" charset="0"/>
                <a:cs typeface="Calibri" charset="0"/>
              </a:rPr>
              <a:t>Sencha Calida </a:t>
            </a:r>
            <a:r>
              <a:rPr lang="en-US" sz="1100" dirty="0">
                <a:solidFill>
                  <a:prstClr val="black"/>
                </a:solidFill>
                <a:latin typeface="Californian FB" panose="0207040306080B030204" pitchFamily="18" charset="0"/>
                <a:ea typeface="Calibri" charset="0"/>
                <a:cs typeface="Calibri" charset="0"/>
              </a:rPr>
              <a:t>Green tea, with red berry flavor, or mint</a:t>
            </a:r>
            <a:r>
              <a:rPr lang="fr-FR" sz="1100" dirty="0">
                <a:latin typeface="Calibri Light" charset="0"/>
                <a:ea typeface="Calibri Light" charset="0"/>
                <a:cs typeface="Calibri Light" charset="0"/>
              </a:rPr>
              <a:t>	</a:t>
            </a:r>
            <a:r>
              <a:rPr lang="fr-FR" sz="1200" b="1" dirty="0">
                <a:latin typeface="Calibri" charset="0"/>
                <a:ea typeface="Calibri" charset="0"/>
                <a:cs typeface="Calibri" charset="0"/>
              </a:rPr>
              <a:t>					3.</a:t>
            </a:r>
            <a:r>
              <a:rPr lang="fr-FR" sz="1200" dirty="0">
                <a:latin typeface="Calibri" charset="0"/>
                <a:ea typeface="Calibri" charset="0"/>
                <a:cs typeface="Calibri" charset="0"/>
              </a:rPr>
              <a:t>90</a:t>
            </a:r>
          </a:p>
          <a:p>
            <a:pPr algn="just">
              <a:lnSpc>
                <a:spcPts val="1780"/>
              </a:lnSpc>
            </a:pPr>
            <a:r>
              <a:rPr lang="vi-VN" sz="1200" b="1" dirty="0">
                <a:latin typeface="Calibri" charset="0"/>
                <a:ea typeface="Calibri" charset="0"/>
                <a:cs typeface="Calibri" charset="0"/>
              </a:rPr>
              <a:t>Thé Vert Menthe					</a:t>
            </a:r>
            <a:r>
              <a:rPr lang="fr-FR" sz="1200" b="1" dirty="0">
                <a:latin typeface="Calibri" charset="0"/>
                <a:ea typeface="Calibri" charset="0"/>
                <a:cs typeface="Calibri" charset="0"/>
              </a:rPr>
              <a:t>					3.</a:t>
            </a:r>
            <a:r>
              <a:rPr lang="fr-FR" sz="1200" dirty="0">
                <a:latin typeface="Calibri" charset="0"/>
                <a:ea typeface="Calibri" charset="0"/>
                <a:cs typeface="Calibri" charset="0"/>
              </a:rPr>
              <a:t>90</a:t>
            </a:r>
          </a:p>
          <a:p>
            <a:pPr algn="just">
              <a:lnSpc>
                <a:spcPts val="1780"/>
              </a:lnSpc>
            </a:pPr>
            <a:r>
              <a:rPr lang="vi-VN" sz="1200" b="1" dirty="0">
                <a:latin typeface="Calibri" charset="0"/>
                <a:ea typeface="Calibri" charset="0"/>
                <a:cs typeface="Calibri" charset="0"/>
              </a:rPr>
              <a:t>Earl Grey			</a:t>
            </a:r>
            <a:r>
              <a:rPr lang="fr-FR" sz="1200" dirty="0">
                <a:latin typeface="Calibri Light" charset="0"/>
                <a:ea typeface="Calibri Light" charset="0"/>
                <a:cs typeface="Calibri Light" charset="0"/>
              </a:rPr>
              <a:t>	</a:t>
            </a:r>
            <a:r>
              <a:rPr lang="fr-FR" sz="1200" b="1" dirty="0">
                <a:latin typeface="Calibri" charset="0"/>
                <a:ea typeface="Calibri" charset="0"/>
                <a:cs typeface="Calibri" charset="0"/>
              </a:rPr>
              <a:t>							3.</a:t>
            </a:r>
            <a:r>
              <a:rPr lang="fr-FR" sz="1200" dirty="0">
                <a:latin typeface="Calibri" charset="0"/>
                <a:ea typeface="Calibri" charset="0"/>
                <a:cs typeface="Calibri" charset="0"/>
              </a:rPr>
              <a:t>90</a:t>
            </a:r>
          </a:p>
          <a:p>
            <a:pPr algn="just">
              <a:lnSpc>
                <a:spcPts val="1780"/>
              </a:lnSpc>
            </a:pPr>
            <a:r>
              <a:rPr lang="vi-VN" sz="1200" b="1" dirty="0">
                <a:latin typeface="Calibri" charset="0"/>
                <a:ea typeface="Calibri" charset="0"/>
                <a:cs typeface="Calibri" charset="0"/>
              </a:rPr>
              <a:t>Ceylan						</a:t>
            </a:r>
            <a:r>
              <a:rPr lang="fr-FR" sz="1200" b="1" dirty="0">
                <a:latin typeface="Calibri" charset="0"/>
                <a:ea typeface="Calibri" charset="0"/>
                <a:cs typeface="Calibri" charset="0"/>
              </a:rPr>
              <a:t>						3.</a:t>
            </a:r>
            <a:r>
              <a:rPr lang="fr-FR" sz="1200" dirty="0">
                <a:latin typeface="Calibri" charset="0"/>
                <a:ea typeface="Calibri" charset="0"/>
                <a:cs typeface="Calibri" charset="0"/>
              </a:rPr>
              <a:t>90</a:t>
            </a:r>
          </a:p>
          <a:p>
            <a:pPr algn="just">
              <a:lnSpc>
                <a:spcPts val="1780"/>
              </a:lnSpc>
            </a:pPr>
            <a:r>
              <a:rPr lang="vi-VN" sz="1200" b="1" dirty="0">
                <a:latin typeface="Calibri" charset="0"/>
                <a:ea typeface="Calibri" charset="0"/>
                <a:cs typeface="Calibri" charset="0"/>
              </a:rPr>
              <a:t>Camomille</a:t>
            </a:r>
            <a:r>
              <a:rPr lang="fr-FR" sz="1200" b="1" dirty="0">
                <a:latin typeface="Calibri" charset="0"/>
                <a:ea typeface="Calibri" charset="0"/>
                <a:cs typeface="Calibri" charset="0"/>
              </a:rPr>
              <a:t>, Verveine</a:t>
            </a:r>
            <a:r>
              <a:rPr lang="vi-VN" sz="1200" dirty="0">
                <a:latin typeface="Calibri Light" charset="0"/>
                <a:ea typeface="Calibri Light" charset="0"/>
                <a:cs typeface="Calibri Light" charset="0"/>
              </a:rPr>
              <a:t> </a:t>
            </a:r>
            <a:r>
              <a:rPr lang="vi-VN" sz="1100" dirty="0">
                <a:latin typeface="Calibri Light" charset="0"/>
                <a:ea typeface="Calibri Light" charset="0"/>
                <a:cs typeface="Calibri Light" charset="0"/>
              </a:rPr>
              <a:t>Infusion</a:t>
            </a:r>
            <a:r>
              <a:rPr lang="fr-FR" sz="1100" dirty="0">
                <a:latin typeface="Calibri Light" charset="0"/>
                <a:ea typeface="Calibri Light" charset="0"/>
                <a:cs typeface="Calibri Light" charset="0"/>
              </a:rPr>
              <a:t>s</a:t>
            </a:r>
            <a:r>
              <a:rPr lang="fr-FR" sz="1200" b="1" dirty="0">
                <a:latin typeface="Calibri" charset="0"/>
                <a:ea typeface="Calibri" charset="0"/>
                <a:cs typeface="Calibri" charset="0"/>
              </a:rPr>
              <a:t>								3.</a:t>
            </a:r>
            <a:r>
              <a:rPr lang="fr-FR" sz="1200" dirty="0">
                <a:latin typeface="Calibri" charset="0"/>
                <a:ea typeface="Calibri" charset="0"/>
                <a:cs typeface="Calibri" charset="0"/>
              </a:rPr>
              <a:t>90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88F81F68-DA7B-DC63-3038-7ECD9AE43F10}"/>
              </a:ext>
            </a:extLst>
          </p:cNvPr>
          <p:cNvSpPr txBox="1"/>
          <p:nvPr/>
        </p:nvSpPr>
        <p:spPr>
          <a:xfrm>
            <a:off x="467439" y="5016187"/>
            <a:ext cx="2961562" cy="33881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ts val="2020"/>
              </a:lnSpc>
            </a:pPr>
            <a:r>
              <a:rPr lang="fr-FR" sz="1600" b="1" dirty="0">
                <a:latin typeface="Calibri" charset="0"/>
                <a:ea typeface="Calibri" charset="0"/>
                <a:cs typeface="Calibri" charset="0"/>
              </a:rPr>
              <a:t>DIGESTIFS</a:t>
            </a:r>
            <a:endParaRPr lang="fr-FR" sz="1600" b="1" dirty="0">
              <a:solidFill>
                <a:srgbClr val="162043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1C1BE9BB-9B8A-750C-1AA5-9AFC1668CC13}"/>
              </a:ext>
            </a:extLst>
          </p:cNvPr>
          <p:cNvSpPr txBox="1"/>
          <p:nvPr/>
        </p:nvSpPr>
        <p:spPr>
          <a:xfrm>
            <a:off x="467438" y="5272634"/>
            <a:ext cx="598416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endParaRPr lang="fr-FR" sz="1200" b="1" dirty="0">
              <a:latin typeface="Calibri" panose="020F0502020204030204" pitchFamily="34" charset="0"/>
            </a:endParaRPr>
          </a:p>
          <a:p>
            <a:pPr>
              <a:lnSpc>
                <a:spcPts val="1700"/>
              </a:lnSpc>
            </a:pPr>
            <a:r>
              <a:rPr lang="x-none" sz="1200" b="1" dirty="0">
                <a:latin typeface="Calibri" panose="020F0502020204030204" pitchFamily="34" charset="0"/>
              </a:rPr>
              <a:t>Amaretto </a:t>
            </a:r>
            <a:r>
              <a:rPr lang="fr-FR" sz="1200" b="1" dirty="0">
                <a:latin typeface="Calibri" panose="020F0502020204030204" pitchFamily="34" charset="0"/>
              </a:rPr>
              <a:t>									4.</a:t>
            </a:r>
            <a:r>
              <a:rPr lang="fr-FR" sz="1200" dirty="0">
                <a:latin typeface="Calibri" panose="020F0502020204030204" pitchFamily="34" charset="0"/>
              </a:rPr>
              <a:t>10		</a:t>
            </a:r>
            <a:r>
              <a:rPr lang="fr-FR" sz="1200" b="1" dirty="0">
                <a:latin typeface="Calibri" panose="020F0502020204030204" pitchFamily="34" charset="0"/>
              </a:rPr>
              <a:t>8.</a:t>
            </a:r>
            <a:r>
              <a:rPr lang="fr-FR" sz="1200" dirty="0">
                <a:latin typeface="Calibri" panose="020F0502020204030204" pitchFamily="34" charset="0"/>
              </a:rPr>
              <a:t>20</a:t>
            </a:r>
          </a:p>
          <a:p>
            <a:pPr>
              <a:lnSpc>
                <a:spcPts val="1700"/>
              </a:lnSpc>
            </a:pPr>
            <a:r>
              <a:rPr lang="fr-FR" sz="1200" b="1" dirty="0">
                <a:latin typeface="Calibri" panose="020F0502020204030204" pitchFamily="34" charset="0"/>
              </a:rPr>
              <a:t>Calvados </a:t>
            </a:r>
            <a:r>
              <a:rPr lang="fr-FR" sz="1100" i="1" dirty="0">
                <a:latin typeface="Calibri" panose="020F0502020204030204" pitchFamily="34" charset="0"/>
              </a:rPr>
              <a:t>De la </a:t>
            </a:r>
            <a:r>
              <a:rPr lang="fr-FR" sz="1100" i="1" dirty="0" err="1">
                <a:latin typeface="Calibri" panose="020F0502020204030204" pitchFamily="34" charset="0"/>
              </a:rPr>
              <a:t>Hetraie</a:t>
            </a:r>
            <a:r>
              <a:rPr lang="fr-FR" sz="1200" dirty="0">
                <a:latin typeface="Calibri" panose="020F0502020204030204" pitchFamily="34" charset="0"/>
              </a:rPr>
              <a:t>								</a:t>
            </a:r>
            <a:r>
              <a:rPr lang="fr-FR" sz="1200" b="1" dirty="0">
                <a:latin typeface="Calibri" panose="020F0502020204030204" pitchFamily="34" charset="0"/>
              </a:rPr>
              <a:t>4.</a:t>
            </a:r>
            <a:r>
              <a:rPr lang="fr-FR" sz="1200" dirty="0">
                <a:latin typeface="Calibri" panose="020F0502020204030204" pitchFamily="34" charset="0"/>
              </a:rPr>
              <a:t>10		</a:t>
            </a:r>
            <a:r>
              <a:rPr lang="fr-FR" sz="1200" b="1" dirty="0">
                <a:latin typeface="Calibri" panose="020F0502020204030204" pitchFamily="34" charset="0"/>
              </a:rPr>
              <a:t>8.</a:t>
            </a:r>
            <a:r>
              <a:rPr lang="fr-FR" sz="1200" dirty="0">
                <a:latin typeface="Calibri" panose="020F0502020204030204" pitchFamily="34" charset="0"/>
              </a:rPr>
              <a:t>20</a:t>
            </a:r>
          </a:p>
          <a:p>
            <a:pPr>
              <a:lnSpc>
                <a:spcPts val="1700"/>
              </a:lnSpc>
            </a:pPr>
            <a:r>
              <a:rPr lang="fr-FR" sz="1200" b="1" dirty="0">
                <a:latin typeface="Calibri" panose="020F0502020204030204" pitchFamily="34" charset="0"/>
              </a:rPr>
              <a:t>Eaux de Vie Blanches </a:t>
            </a:r>
            <a:r>
              <a:rPr lang="fr-FR" sz="1100" i="1" dirty="0">
                <a:latin typeface="Calibri" panose="020F0502020204030204" pitchFamily="34" charset="0"/>
              </a:rPr>
              <a:t>Saint Florian</a:t>
            </a:r>
            <a:r>
              <a:rPr lang="fr-FR" sz="1200" dirty="0">
                <a:latin typeface="Calibri" panose="020F0502020204030204" pitchFamily="34" charset="0"/>
              </a:rPr>
              <a:t>						</a:t>
            </a:r>
            <a:r>
              <a:rPr lang="fr-FR" sz="1200" b="1" dirty="0">
                <a:latin typeface="Calibri" panose="020F0502020204030204" pitchFamily="34" charset="0"/>
              </a:rPr>
              <a:t>4.</a:t>
            </a:r>
            <a:r>
              <a:rPr lang="fr-FR" sz="1200" dirty="0">
                <a:latin typeface="Calibri" panose="020F0502020204030204" pitchFamily="34" charset="0"/>
              </a:rPr>
              <a:t>10		</a:t>
            </a:r>
            <a:r>
              <a:rPr lang="fr-FR" sz="1200" b="1" dirty="0">
                <a:latin typeface="Calibri" panose="020F0502020204030204" pitchFamily="34" charset="0"/>
              </a:rPr>
              <a:t>8.</a:t>
            </a:r>
            <a:r>
              <a:rPr lang="fr-FR" sz="1200" dirty="0">
                <a:latin typeface="Calibri" panose="020F0502020204030204" pitchFamily="34" charset="0"/>
              </a:rPr>
              <a:t>20</a:t>
            </a:r>
          </a:p>
          <a:p>
            <a:pPr lvl="0">
              <a:lnSpc>
                <a:spcPts val="2000"/>
              </a:lnSpc>
              <a:tabLst>
                <a:tab pos="4933950" algn="r"/>
                <a:tab pos="5829300" algn="r"/>
              </a:tabLst>
            </a:pPr>
            <a:r>
              <a:rPr lang="fr-FR" sz="1100" dirty="0">
                <a:solidFill>
                  <a:prstClr val="black"/>
                </a:solidFill>
                <a:latin typeface="Calibri" panose="020F0502020204030204" pitchFamily="34" charset="0"/>
              </a:rPr>
              <a:t>(</a:t>
            </a:r>
            <a:r>
              <a:rPr lang="fr-FR" sz="1100" dirty="0" err="1">
                <a:solidFill>
                  <a:prstClr val="black"/>
                </a:solidFill>
                <a:latin typeface="Calibri" panose="020F0502020204030204" pitchFamily="34" charset="0"/>
              </a:rPr>
              <a:t>Plum</a:t>
            </a:r>
            <a:r>
              <a:rPr lang="fr-FR" sz="1100" dirty="0">
                <a:solidFill>
                  <a:prstClr val="black"/>
                </a:solidFill>
                <a:latin typeface="Calibri" panose="020F0502020204030204" pitchFamily="34" charset="0"/>
              </a:rPr>
              <a:t>, </a:t>
            </a:r>
            <a:r>
              <a:rPr lang="fr-FR" sz="1100" dirty="0" err="1">
                <a:solidFill>
                  <a:prstClr val="black"/>
                </a:solidFill>
                <a:latin typeface="Calibri" panose="020F0502020204030204" pitchFamily="34" charset="0"/>
              </a:rPr>
              <a:t>Pear</a:t>
            </a:r>
            <a:r>
              <a:rPr lang="fr-FR" sz="1100" dirty="0">
                <a:solidFill>
                  <a:prstClr val="black"/>
                </a:solidFill>
                <a:latin typeface="Calibri" panose="020F0502020204030204" pitchFamily="34" charset="0"/>
              </a:rPr>
              <a:t> Williams, Mirabelle, Kirsch)</a:t>
            </a:r>
          </a:p>
          <a:p>
            <a:pPr>
              <a:lnSpc>
                <a:spcPts val="1700"/>
              </a:lnSpc>
            </a:pPr>
            <a:r>
              <a:rPr lang="fr-FR" sz="1200" b="1" dirty="0">
                <a:latin typeface="Calibri" panose="020F0502020204030204" pitchFamily="34" charset="0"/>
              </a:rPr>
              <a:t>Liqueurs</a:t>
            </a:r>
            <a:r>
              <a:rPr lang="fr-FR" sz="1200" dirty="0">
                <a:latin typeface="Calibri" panose="020F0502020204030204" pitchFamily="34" charset="0"/>
              </a:rPr>
              <a:t>									</a:t>
            </a:r>
            <a:r>
              <a:rPr lang="fr-FR" sz="1200" b="1" dirty="0">
                <a:latin typeface="Calibri" panose="020F0502020204030204" pitchFamily="34" charset="0"/>
              </a:rPr>
              <a:t>4.</a:t>
            </a:r>
            <a:r>
              <a:rPr lang="fr-FR" sz="1200" dirty="0">
                <a:latin typeface="Calibri" panose="020F0502020204030204" pitchFamily="34" charset="0"/>
              </a:rPr>
              <a:t>10		</a:t>
            </a:r>
            <a:r>
              <a:rPr lang="fr-FR" sz="1200" b="1" dirty="0">
                <a:latin typeface="Calibri" panose="020F0502020204030204" pitchFamily="34" charset="0"/>
              </a:rPr>
              <a:t>8.</a:t>
            </a:r>
            <a:r>
              <a:rPr lang="fr-FR" sz="1200" dirty="0">
                <a:latin typeface="Calibri" panose="020F0502020204030204" pitchFamily="34" charset="0"/>
              </a:rPr>
              <a:t>20</a:t>
            </a:r>
          </a:p>
          <a:p>
            <a:pPr>
              <a:lnSpc>
                <a:spcPts val="1700"/>
              </a:lnSpc>
            </a:pPr>
            <a:r>
              <a:rPr lang="fr-FR" sz="1100" dirty="0">
                <a:latin typeface="Calibri" panose="020F0502020204030204" pitchFamily="34" charset="0"/>
              </a:rPr>
              <a:t>(</a:t>
            </a:r>
            <a:r>
              <a:rPr lang="fr-FR" sz="1100" dirty="0" err="1">
                <a:latin typeface="Calibri" panose="020F0502020204030204" pitchFamily="34" charset="0"/>
              </a:rPr>
              <a:t>Baileys</a:t>
            </a:r>
            <a:r>
              <a:rPr lang="fr-FR" sz="1100" dirty="0">
                <a:latin typeface="Calibri" panose="020F0502020204030204" pitchFamily="34" charset="0"/>
              </a:rPr>
              <a:t>, Grand-Marnier)</a:t>
            </a:r>
          </a:p>
          <a:p>
            <a:pPr>
              <a:lnSpc>
                <a:spcPts val="1700"/>
              </a:lnSpc>
            </a:pPr>
            <a:r>
              <a:rPr lang="fr-FR" sz="1200" b="1" dirty="0">
                <a:latin typeface="Calibri" panose="020F0502020204030204" pitchFamily="34" charset="0"/>
              </a:rPr>
              <a:t>Armagnac </a:t>
            </a:r>
            <a:r>
              <a:rPr lang="fr-FR" sz="1100" i="1" dirty="0">
                <a:latin typeface="Calibri" panose="020F0502020204030204" pitchFamily="34" charset="0"/>
              </a:rPr>
              <a:t>Duc de </a:t>
            </a:r>
            <a:r>
              <a:rPr lang="fr-FR" sz="1100" i="1" dirty="0" err="1">
                <a:latin typeface="Calibri" panose="020F0502020204030204" pitchFamily="34" charset="0"/>
              </a:rPr>
              <a:t>Calmihac</a:t>
            </a:r>
            <a:r>
              <a:rPr lang="fr-FR" sz="1100" i="1" dirty="0">
                <a:latin typeface="Calibri" panose="020F0502020204030204" pitchFamily="34" charset="0"/>
              </a:rPr>
              <a:t> </a:t>
            </a:r>
            <a:r>
              <a:rPr lang="fr-FR" sz="1100" b="1" dirty="0">
                <a:latin typeface="Calibri" panose="020F0502020204030204" pitchFamily="34" charset="0"/>
              </a:rPr>
              <a:t>	</a:t>
            </a:r>
            <a:r>
              <a:rPr lang="fr-FR" sz="1200" b="1" dirty="0">
                <a:latin typeface="Calibri" panose="020F0502020204030204" pitchFamily="34" charset="0"/>
              </a:rPr>
              <a:t>						4.</a:t>
            </a:r>
            <a:r>
              <a:rPr lang="fr-FR" sz="1200" dirty="0">
                <a:latin typeface="Calibri" panose="020F0502020204030204" pitchFamily="34" charset="0"/>
              </a:rPr>
              <a:t>10		</a:t>
            </a:r>
            <a:r>
              <a:rPr lang="fr-FR" sz="1200" b="1" dirty="0">
                <a:latin typeface="Calibri" panose="020F0502020204030204" pitchFamily="34" charset="0"/>
              </a:rPr>
              <a:t>8.</a:t>
            </a:r>
            <a:r>
              <a:rPr lang="fr-FR" sz="1200" dirty="0">
                <a:latin typeface="Calibri" panose="020F0502020204030204" pitchFamily="34" charset="0"/>
              </a:rPr>
              <a:t>20</a:t>
            </a:r>
          </a:p>
          <a:p>
            <a:pPr>
              <a:lnSpc>
                <a:spcPts val="1700"/>
              </a:lnSpc>
            </a:pPr>
            <a:r>
              <a:rPr lang="fr-FR" sz="1200" b="1" dirty="0">
                <a:latin typeface="Calibri" panose="020F0502020204030204" pitchFamily="34" charset="0"/>
              </a:rPr>
              <a:t>Cognac VS </a:t>
            </a:r>
            <a:r>
              <a:rPr lang="fr-FR" sz="1100" i="1" dirty="0">
                <a:latin typeface="Calibri" panose="020F0502020204030204" pitchFamily="34" charset="0"/>
              </a:rPr>
              <a:t>Maison Gautier		</a:t>
            </a:r>
            <a:r>
              <a:rPr lang="fr-FR" sz="1200" b="1" dirty="0">
                <a:latin typeface="Calibri" panose="020F0502020204030204" pitchFamily="34" charset="0"/>
              </a:rPr>
              <a:t>					4.</a:t>
            </a:r>
            <a:r>
              <a:rPr lang="fr-FR" sz="1200" dirty="0">
                <a:latin typeface="Calibri" panose="020F0502020204030204" pitchFamily="34" charset="0"/>
              </a:rPr>
              <a:t>10		</a:t>
            </a:r>
            <a:r>
              <a:rPr lang="fr-FR" sz="1200" b="1" dirty="0">
                <a:latin typeface="Calibri" panose="020F0502020204030204" pitchFamily="34" charset="0"/>
              </a:rPr>
              <a:t>8.</a:t>
            </a:r>
            <a:r>
              <a:rPr lang="fr-FR" sz="1200" dirty="0">
                <a:latin typeface="Calibri" panose="020F0502020204030204" pitchFamily="34" charset="0"/>
              </a:rPr>
              <a:t>20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7DDF725D-497A-5A52-107C-35ECF20EC42F}"/>
              </a:ext>
            </a:extLst>
          </p:cNvPr>
          <p:cNvSpPr txBox="1"/>
          <p:nvPr/>
        </p:nvSpPr>
        <p:spPr>
          <a:xfrm>
            <a:off x="5075595" y="5016187"/>
            <a:ext cx="448905" cy="33445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ts val="2020"/>
              </a:lnSpc>
            </a:pPr>
            <a:r>
              <a:rPr lang="fr-FR" sz="1100" dirty="0"/>
              <a:t>2cl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4F99400D-90D0-30D4-4A00-AF75080E63D0}"/>
              </a:ext>
            </a:extLst>
          </p:cNvPr>
          <p:cNvSpPr txBox="1"/>
          <p:nvPr/>
        </p:nvSpPr>
        <p:spPr>
          <a:xfrm>
            <a:off x="6002695" y="5005923"/>
            <a:ext cx="448905" cy="33445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ts val="2020"/>
              </a:lnSpc>
            </a:pPr>
            <a:r>
              <a:rPr lang="fr-FR" sz="1100" dirty="0"/>
              <a:t>4cl</a:t>
            </a:r>
          </a:p>
        </p:txBody>
      </p:sp>
      <p:sp>
        <p:nvSpPr>
          <p:cNvPr id="19" name="Étiquette 18">
            <a:extLst>
              <a:ext uri="{FF2B5EF4-FFF2-40B4-BE49-F238E27FC236}">
                <a16:creationId xmlns:a16="http://schemas.microsoft.com/office/drawing/2014/main" id="{AD3F62EE-4BD2-D454-E480-D11ADDAB4DCD}"/>
              </a:ext>
            </a:extLst>
          </p:cNvPr>
          <p:cNvSpPr/>
          <p:nvPr/>
        </p:nvSpPr>
        <p:spPr>
          <a:xfrm>
            <a:off x="152400" y="7632226"/>
            <a:ext cx="6553200" cy="1781047"/>
          </a:xfrm>
          <a:prstGeom prst="plaque">
            <a:avLst>
              <a:gd name="adj" fmla="val 19512"/>
            </a:avLst>
          </a:prstGeom>
          <a:noFill/>
          <a:ln w="25400" cmpd="thickThin">
            <a:solidFill>
              <a:srgbClr val="16204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E04CCB1B-4DA2-285A-8EE6-1B85DB7AD9A6}"/>
              </a:ext>
            </a:extLst>
          </p:cNvPr>
          <p:cNvSpPr txBox="1"/>
          <p:nvPr/>
        </p:nvSpPr>
        <p:spPr>
          <a:xfrm>
            <a:off x="1584885" y="7486797"/>
            <a:ext cx="3904020" cy="34881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2020"/>
              </a:lnSpc>
            </a:pPr>
            <a:r>
              <a:rPr lang="fr-FR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DIGESTIFS ET LIQUEUR BY JACOULOT (4cl)</a:t>
            </a:r>
            <a:endParaRPr lang="fr-FR" sz="1600" i="1" dirty="0">
              <a:solidFill>
                <a:srgbClr val="162043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5FA5B681-CCA9-9D99-93EE-B8ADB0E0765E}"/>
              </a:ext>
            </a:extLst>
          </p:cNvPr>
          <p:cNvSpPr txBox="1"/>
          <p:nvPr/>
        </p:nvSpPr>
        <p:spPr>
          <a:xfrm>
            <a:off x="515987" y="7753390"/>
            <a:ext cx="60418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Marc de Bourgogne </a:t>
            </a:r>
            <a:r>
              <a:rPr lang="fr-FR" sz="1200" dirty="0">
                <a:solidFill>
                  <a:srgbClr val="000000"/>
                </a:solidFill>
                <a:latin typeface="Calibri" panose="020F0502020204030204" pitchFamily="34" charset="0"/>
              </a:rPr>
              <a:t>– L’Authentique 7 ans d’Âge</a:t>
            </a:r>
            <a:r>
              <a:rPr lang="fr-FR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					          13.</a:t>
            </a:r>
            <a:r>
              <a:rPr lang="fr-FR" sz="1200" dirty="0">
                <a:solidFill>
                  <a:srgbClr val="000000"/>
                </a:solidFill>
                <a:latin typeface="Calibri" panose="020F0502020204030204" pitchFamily="34" charset="0"/>
              </a:rPr>
              <a:t>50 </a:t>
            </a:r>
          </a:p>
          <a:p>
            <a:r>
              <a:rPr lang="fr-FR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Fine de Bourgogne </a:t>
            </a:r>
            <a:r>
              <a:rPr lang="fr-FR" sz="1200" dirty="0">
                <a:solidFill>
                  <a:srgbClr val="000000"/>
                </a:solidFill>
                <a:latin typeface="Calibri" panose="020F0502020204030204" pitchFamily="34" charset="0"/>
              </a:rPr>
              <a:t>– l’Authentique 7ans d’Âge 	</a:t>
            </a:r>
            <a:r>
              <a:rPr lang="fr-FR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				          13.</a:t>
            </a:r>
            <a:r>
              <a:rPr lang="fr-FR" sz="1200" dirty="0">
                <a:solidFill>
                  <a:srgbClr val="000000"/>
                </a:solidFill>
                <a:latin typeface="Calibri" panose="020F0502020204030204" pitchFamily="34" charset="0"/>
              </a:rPr>
              <a:t>50 </a:t>
            </a:r>
          </a:p>
          <a:p>
            <a:r>
              <a:rPr lang="fr-FR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Liqueur de Poire									            9.</a:t>
            </a:r>
            <a:r>
              <a:rPr lang="fr-FR" sz="1200" dirty="0">
                <a:solidFill>
                  <a:srgbClr val="000000"/>
                </a:solidFill>
                <a:latin typeface="Calibri" panose="020F0502020204030204" pitchFamily="34" charset="0"/>
              </a:rPr>
              <a:t>80</a:t>
            </a:r>
            <a:r>
              <a:rPr lang="fr-FR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endParaRPr lang="fr-FR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fr-FR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Liqueur de Citron 									            9.</a:t>
            </a:r>
            <a:r>
              <a:rPr lang="fr-FR" sz="1200" dirty="0">
                <a:solidFill>
                  <a:srgbClr val="000000"/>
                </a:solidFill>
                <a:latin typeface="Calibri" panose="020F0502020204030204" pitchFamily="34" charset="0"/>
              </a:rPr>
              <a:t>80</a:t>
            </a:r>
            <a:r>
              <a:rPr lang="fr-FR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endParaRPr lang="fr-FR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fr-FR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Liqueur de Menthe Poivrée 								            9.</a:t>
            </a:r>
            <a:r>
              <a:rPr lang="fr-FR" sz="1200" dirty="0">
                <a:solidFill>
                  <a:srgbClr val="000000"/>
                </a:solidFill>
                <a:latin typeface="Calibri" panose="020F0502020204030204" pitchFamily="34" charset="0"/>
              </a:rPr>
              <a:t>80</a:t>
            </a:r>
            <a:r>
              <a:rPr lang="fr-FR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endParaRPr lang="fr-FR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fr-FR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Liqueur de Marc de Bourgogne </a:t>
            </a:r>
            <a:r>
              <a:rPr lang="fr-FR" sz="1200" dirty="0">
                <a:solidFill>
                  <a:srgbClr val="000000"/>
                </a:solidFill>
                <a:latin typeface="Calibri" panose="020F0502020204030204" pitchFamily="34" charset="0"/>
              </a:rPr>
              <a:t>–</a:t>
            </a:r>
            <a:r>
              <a:rPr lang="fr-FR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fr-FR" sz="1200" dirty="0">
                <a:solidFill>
                  <a:srgbClr val="000000"/>
                </a:solidFill>
                <a:latin typeface="Calibri" panose="020F0502020204030204" pitchFamily="34" charset="0"/>
              </a:rPr>
              <a:t>Le Bouchon </a:t>
            </a:r>
            <a:r>
              <a:rPr lang="fr-FR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					            9.</a:t>
            </a:r>
            <a:r>
              <a:rPr lang="fr-FR" sz="1200" dirty="0">
                <a:solidFill>
                  <a:srgbClr val="000000"/>
                </a:solidFill>
                <a:latin typeface="Calibri" panose="020F0502020204030204" pitchFamily="34" charset="0"/>
              </a:rPr>
              <a:t>80</a:t>
            </a:r>
            <a:r>
              <a:rPr lang="fr-FR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endParaRPr lang="fr-FR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fr-FR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Liqueur de Verveine Verte 								            9.</a:t>
            </a:r>
            <a:r>
              <a:rPr lang="fr-FR" sz="1200" dirty="0">
                <a:solidFill>
                  <a:srgbClr val="000000"/>
                </a:solidFill>
                <a:latin typeface="Calibri" panose="020F0502020204030204" pitchFamily="34" charset="0"/>
              </a:rPr>
              <a:t>80</a:t>
            </a:r>
          </a:p>
          <a:p>
            <a:r>
              <a:rPr lang="fr-FR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Liqueur d’Abricot 									            9.</a:t>
            </a:r>
            <a:r>
              <a:rPr lang="fr-FR" sz="1200" dirty="0">
                <a:solidFill>
                  <a:srgbClr val="000000"/>
                </a:solidFill>
                <a:latin typeface="Calibri" panose="020F0502020204030204" pitchFamily="34" charset="0"/>
              </a:rPr>
              <a:t>80</a:t>
            </a:r>
            <a:r>
              <a:rPr lang="fr-FR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endParaRPr lang="fr-FR" sz="1200" dirty="0">
              <a:latin typeface="Calibri" panose="020F0502020204030204" pitchFamily="34" charset="0"/>
            </a:endParaRPr>
          </a:p>
        </p:txBody>
      </p:sp>
      <p:sp>
        <p:nvSpPr>
          <p:cNvPr id="22" name="TextBox 3">
            <a:extLst>
              <a:ext uri="{FF2B5EF4-FFF2-40B4-BE49-F238E27FC236}">
                <a16:creationId xmlns:a16="http://schemas.microsoft.com/office/drawing/2014/main" id="{277ABF8A-5E5D-CCC4-21B1-8C5518094D9D}"/>
              </a:ext>
            </a:extLst>
          </p:cNvPr>
          <p:cNvSpPr txBox="1"/>
          <p:nvPr/>
        </p:nvSpPr>
        <p:spPr>
          <a:xfrm>
            <a:off x="348746" y="9403009"/>
            <a:ext cx="61605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160"/>
              </a:lnSpc>
            </a:pPr>
            <a:r>
              <a:rPr lang="fr-FR" sz="1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Prix nets en euros, taxes et service compris.</a:t>
            </a:r>
          </a:p>
          <a:p>
            <a:pPr algn="ctr">
              <a:lnSpc>
                <a:spcPts val="1160"/>
              </a:lnSpc>
            </a:pPr>
            <a:r>
              <a:rPr lang="fr-FR" sz="1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L’établissement n’accepte plus les règlements par chèque bancaire.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722" y="8269128"/>
            <a:ext cx="1273183" cy="746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484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Étiquette 16">
            <a:extLst>
              <a:ext uri="{FF2B5EF4-FFF2-40B4-BE49-F238E27FC236}">
                <a16:creationId xmlns:a16="http://schemas.microsoft.com/office/drawing/2014/main" id="{D44C31FD-46F4-ABC2-7445-72E849C35D94}"/>
              </a:ext>
            </a:extLst>
          </p:cNvPr>
          <p:cNvSpPr/>
          <p:nvPr/>
        </p:nvSpPr>
        <p:spPr>
          <a:xfrm>
            <a:off x="152400" y="6280177"/>
            <a:ext cx="6553200" cy="3427438"/>
          </a:xfrm>
          <a:prstGeom prst="plaque">
            <a:avLst>
              <a:gd name="adj" fmla="val 6464"/>
            </a:avLst>
          </a:prstGeom>
          <a:noFill/>
          <a:ln w="25400" cmpd="thickThin">
            <a:solidFill>
              <a:srgbClr val="16204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Étiquette 15">
            <a:extLst>
              <a:ext uri="{FF2B5EF4-FFF2-40B4-BE49-F238E27FC236}">
                <a16:creationId xmlns:a16="http://schemas.microsoft.com/office/drawing/2014/main" id="{C4B297BE-BCC2-C96C-B9CB-33FBDB6C78F5}"/>
              </a:ext>
            </a:extLst>
          </p:cNvPr>
          <p:cNvSpPr/>
          <p:nvPr/>
        </p:nvSpPr>
        <p:spPr>
          <a:xfrm>
            <a:off x="152400" y="804611"/>
            <a:ext cx="6553200" cy="5190961"/>
          </a:xfrm>
          <a:prstGeom prst="plaque">
            <a:avLst>
              <a:gd name="adj" fmla="val 7518"/>
            </a:avLst>
          </a:prstGeom>
          <a:noFill/>
          <a:ln w="25400" cmpd="thickThin">
            <a:solidFill>
              <a:srgbClr val="16204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91F5347E-8ABD-32F8-02AA-BCB5206B2B8B}"/>
              </a:ext>
            </a:extLst>
          </p:cNvPr>
          <p:cNvGrpSpPr/>
          <p:nvPr/>
        </p:nvGrpSpPr>
        <p:grpSpPr>
          <a:xfrm>
            <a:off x="583683" y="687527"/>
            <a:ext cx="6034158" cy="5420156"/>
            <a:chOff x="626653" y="284319"/>
            <a:chExt cx="6034158" cy="6538402"/>
          </a:xfrm>
        </p:grpSpPr>
        <p:sp>
          <p:nvSpPr>
            <p:cNvPr id="5" name="TextBox 13">
              <a:extLst>
                <a:ext uri="{FF2B5EF4-FFF2-40B4-BE49-F238E27FC236}">
                  <a16:creationId xmlns:a16="http://schemas.microsoft.com/office/drawing/2014/main" id="{2156B7F1-0C7C-1F0E-D96E-09A76CE9A073}"/>
                </a:ext>
              </a:extLst>
            </p:cNvPr>
            <p:cNvSpPr txBox="1"/>
            <p:nvPr/>
          </p:nvSpPr>
          <p:spPr>
            <a:xfrm>
              <a:off x="626653" y="387292"/>
              <a:ext cx="6034158" cy="643542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ts val="19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4929188" algn="r"/>
                  <a:tab pos="5738813" algn="r"/>
                </a:tabLst>
                <a:defRPr/>
              </a:pPr>
              <a:r>
                <a:rPr kumimoji="0" lang="fr-FR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charset="0"/>
                  <a:ea typeface="Calibri" charset="0"/>
                  <a:cs typeface="Calibri" charset="0"/>
                </a:rPr>
                <a:t>    </a:t>
              </a:r>
              <a:r>
                <a:rPr kumimoji="0" lang="fr-FR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charset="0"/>
                  <a:ea typeface="Calibri" charset="0"/>
                  <a:cs typeface="Calibri" charset="0"/>
                </a:rPr>
                <a:t>      	</a:t>
              </a:r>
              <a:endParaRPr lang="fr-FR" sz="1400" dirty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endParaRPr>
            </a:p>
            <a:p>
              <a:pPr marL="0" marR="0" lvl="0" indent="0" algn="just" defTabSz="914400" rtl="0" eaLnBrk="1" fontAlgn="auto" latinLnBrk="0" hangingPunct="1">
                <a:lnSpc>
                  <a:spcPts val="19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4929188" algn="r"/>
                  <a:tab pos="5738813" algn="r"/>
                </a:tabLst>
                <a:defRPr/>
              </a:pPr>
              <a:r>
                <a:rPr kumimoji="0" lang="fr-FR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charset="0"/>
                  <a:ea typeface="Calibri" charset="0"/>
                  <a:cs typeface="Calibri" charset="0"/>
                </a:rPr>
                <a:t>	2cl  	4cl</a:t>
              </a:r>
            </a:p>
            <a:p>
              <a:pPr defTabSz="914400">
                <a:tabLst>
                  <a:tab pos="5202238" algn="r"/>
                  <a:tab pos="6005513" algn="r"/>
                </a:tabLst>
                <a:defRPr/>
              </a:pPr>
              <a:r>
                <a:rPr lang="fr-FR" sz="1400" b="1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Le Génépi « Traditionnel » des Pères Chartreux  	5.</a:t>
              </a:r>
              <a:r>
                <a:rPr lang="fr-FR" sz="1400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00	</a:t>
              </a:r>
              <a:r>
                <a:rPr lang="fr-FR" sz="1400" b="1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10.</a:t>
              </a:r>
              <a:r>
                <a:rPr lang="fr-FR" sz="1400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00</a:t>
              </a:r>
            </a:p>
            <a:p>
              <a:pPr defTabSz="914400">
                <a:defRPr/>
              </a:pPr>
              <a:endParaRPr lang="fr-FR" sz="300" i="1" dirty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endParaRPr>
            </a:p>
            <a:p>
              <a:pPr defTabSz="914400">
                <a:defRPr/>
              </a:pPr>
              <a:r>
                <a:rPr lang="en-US" sz="1200" i="1" dirty="0">
                  <a:latin typeface="Calibri" panose="020F0502020204030204" pitchFamily="34" charset="0"/>
                  <a:cs typeface="Calibri" panose="020F0502020204030204" pitchFamily="34" charset="0"/>
                </a:rPr>
                <a:t>The result of ancestral monastic expertise, this </a:t>
              </a:r>
              <a:r>
                <a:rPr lang="en-US" sz="1200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Génépi</a:t>
              </a:r>
              <a:r>
                <a:rPr lang="en-US" sz="1200" i="1" dirty="0">
                  <a:latin typeface="Calibri" panose="020F0502020204030204" pitchFamily="34" charset="0"/>
                  <a:cs typeface="Calibri" panose="020F0502020204030204" pitchFamily="34" charset="0"/>
                </a:rPr>
                <a:t> from the Carthusian Fathers combines the gathering of rare alpine plants with a secret process of maceration and distillation to create a powerful drink, subtly aromatic and deeply rooted in Alpine tradition.</a:t>
              </a:r>
            </a:p>
            <a:p>
              <a:pPr defTabSz="914400">
                <a:defRPr/>
              </a:pPr>
              <a:endParaRPr lang="fr-FR" sz="800" i="1" dirty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endParaRPr>
            </a:p>
            <a:p>
              <a:pPr defTabSz="914400">
                <a:tabLst>
                  <a:tab pos="5202238" algn="r"/>
                  <a:tab pos="6005513" algn="r"/>
                </a:tabLst>
                <a:defRPr/>
              </a:pPr>
              <a:r>
                <a:rPr lang="fr-FR" sz="1400" b="1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Chartreuse Green</a:t>
              </a:r>
              <a:r>
                <a:rPr lang="fr-FR" sz="1200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	</a:t>
              </a:r>
              <a:r>
                <a:rPr lang="fr-FR" sz="1400" b="1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6.</a:t>
              </a:r>
              <a:r>
                <a:rPr lang="fr-FR" sz="1400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00	</a:t>
              </a:r>
              <a:r>
                <a:rPr lang="fr-FR" sz="1400" b="1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12.</a:t>
              </a:r>
              <a:r>
                <a:rPr lang="fr-FR" sz="1400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00</a:t>
              </a:r>
            </a:p>
            <a:p>
              <a:pPr defTabSz="914400">
                <a:defRPr/>
              </a:pPr>
              <a:endParaRPr lang="fr-FR" sz="300" dirty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endParaRPr>
            </a:p>
            <a:p>
              <a:pPr defTabSz="914400">
                <a:tabLst>
                  <a:tab pos="5202238" algn="r"/>
                  <a:tab pos="6005513" algn="r"/>
                </a:tabLst>
                <a:defRPr/>
              </a:pPr>
              <a:r>
                <a:rPr lang="en-US" sz="1200" i="1" dirty="0">
                  <a:latin typeface="Calibri" panose="020F0502020204030204" pitchFamily="34" charset="0"/>
                  <a:cs typeface="Calibri" panose="020F0502020204030204" pitchFamily="34" charset="0"/>
                </a:rPr>
                <a:t>Born from a manuscript received by the Carthusian monks in 1605, this liqueur of 130 plants is crafted through a succession of macerations, infusions, and careful aging, revealing a rare aromatic complexity.</a:t>
              </a:r>
            </a:p>
            <a:p>
              <a:pPr defTabSz="914400">
                <a:tabLst>
                  <a:tab pos="5202238" algn="r"/>
                  <a:tab pos="6005513" algn="r"/>
                </a:tabLst>
                <a:defRPr/>
              </a:pPr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defTabSz="914400">
                <a:tabLst>
                  <a:tab pos="5202238" algn="r"/>
                  <a:tab pos="6005513" algn="r"/>
                </a:tabLst>
                <a:defRPr/>
              </a:pPr>
              <a:r>
                <a:rPr lang="fr-FR" sz="1400" b="1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Chartreuse Yellow</a:t>
              </a:r>
              <a:r>
                <a:rPr lang="fr-FR" sz="1200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	</a:t>
              </a:r>
              <a:r>
                <a:rPr lang="fr-FR" sz="1400" b="1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6.</a:t>
              </a:r>
              <a:r>
                <a:rPr lang="fr-FR" sz="1400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00	</a:t>
              </a:r>
              <a:r>
                <a:rPr lang="fr-FR" sz="1400" b="1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12.</a:t>
              </a:r>
              <a:r>
                <a:rPr lang="fr-FR" sz="1400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00</a:t>
              </a:r>
            </a:p>
            <a:p>
              <a:pPr defTabSz="914400">
                <a:defRPr/>
              </a:pPr>
              <a:r>
                <a:rPr lang="en-US" sz="1200" i="1" dirty="0">
                  <a:latin typeface="Calibri" panose="020F0502020204030204" pitchFamily="34" charset="0"/>
                  <a:cs typeface="Calibri" panose="020F0502020204030204" pitchFamily="34" charset="0"/>
                </a:rPr>
                <a:t>Born from a manuscript received by the Carthusian monks in 1605, this liqueur of 130 plants is crafted through a succession of macerations, infusions, and careful aging, revealing a rare aromatic complexity.</a:t>
              </a:r>
            </a:p>
            <a:p>
              <a:pPr defTabSz="914400">
                <a:defRPr/>
              </a:pPr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defTabSz="914400">
                <a:defRPr/>
              </a:pPr>
              <a:r>
                <a:rPr lang="fr-FR" sz="1400" b="1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Chartreuse Liqueur du 9ème Centenaire 	  </a:t>
              </a:r>
              <a:r>
                <a:rPr lang="fr-FR" sz="1400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	         </a:t>
              </a:r>
              <a:r>
                <a:rPr lang="fr-FR" sz="1400" b="1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9.</a:t>
              </a:r>
              <a:r>
                <a:rPr lang="fr-FR" sz="1400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00	   </a:t>
              </a:r>
              <a:r>
                <a:rPr lang="fr-FR" sz="1400" b="1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18.</a:t>
              </a:r>
              <a:r>
                <a:rPr lang="fr-FR" sz="1400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00</a:t>
              </a:r>
            </a:p>
            <a:p>
              <a:pPr defTabSz="914400">
                <a:defRPr/>
              </a:pPr>
              <a:r>
                <a:rPr lang="en-US" sz="1200" i="1" dirty="0">
                  <a:latin typeface="Calibri" panose="020F0502020204030204" pitchFamily="34" charset="0"/>
                  <a:cs typeface="Calibri" panose="020F0502020204030204" pitchFamily="34" charset="0"/>
                </a:rPr>
                <a:t>Created in 1984 to commemorate </a:t>
              </a:r>
              <a:r>
                <a:rPr lang="en-US" sz="1200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nthe</a:t>
              </a:r>
              <a:r>
                <a:rPr lang="en-US" sz="1200" i="1" dirty="0">
                  <a:latin typeface="Calibri" panose="020F0502020204030204" pitchFamily="34" charset="0"/>
                  <a:cs typeface="Calibri" panose="020F0502020204030204" pitchFamily="34" charset="0"/>
                </a:rPr>
                <a:t> 9th centenary of the founding of the Carthusian Order, this 47% </a:t>
              </a:r>
              <a:r>
                <a:rPr lang="en-US" sz="1200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cuvée</a:t>
              </a:r>
              <a:r>
                <a:rPr lang="en-US" sz="1200" i="1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200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combies</a:t>
              </a:r>
              <a:r>
                <a:rPr lang="en-US" sz="1200" i="1" dirty="0">
                  <a:latin typeface="Calibri" panose="020F0502020204030204" pitchFamily="34" charset="0"/>
                  <a:cs typeface="Calibri" panose="020F0502020204030204" pitchFamily="34" charset="0"/>
                </a:rPr>
                <a:t> the intensity of botanicals with the delicacy of flowers, achieving a subtle and refined aromatic balance.</a:t>
              </a:r>
            </a:p>
            <a:p>
              <a:pPr defTabSz="914400">
                <a:defRPr/>
              </a:pPr>
              <a:endParaRPr lang="en-US" sz="1200" b="1" i="1" dirty="0">
                <a:solidFill>
                  <a:prstClr val="black"/>
                </a:solidFill>
                <a:latin typeface="Calibri" panose="020F0502020204030204" pitchFamily="34" charset="0"/>
                <a:ea typeface="Calibri" charset="0"/>
                <a:cs typeface="Calibri" panose="020F0502020204030204" pitchFamily="34" charset="0"/>
              </a:endParaRPr>
            </a:p>
            <a:p>
              <a:pPr defTabSz="914400">
                <a:defRPr/>
              </a:pPr>
              <a:r>
                <a:rPr lang="fr-FR" sz="1400" b="1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Chartreuse V.E.P. Green</a:t>
              </a:r>
              <a:r>
                <a:rPr lang="fr-FR" sz="1400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	</a:t>
              </a:r>
              <a:r>
                <a:rPr lang="fr-FR" sz="1400" b="1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	</a:t>
              </a:r>
              <a:r>
                <a:rPr lang="fr-FR" sz="1400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                      		          </a:t>
              </a:r>
              <a:r>
                <a:rPr lang="fr-FR" sz="1400" b="1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15</a:t>
              </a:r>
              <a:r>
                <a:rPr lang="fr-FR" sz="1400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.00      </a:t>
              </a:r>
              <a:r>
                <a:rPr lang="fr-FR" sz="1400" b="1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30.</a:t>
              </a:r>
              <a:r>
                <a:rPr lang="fr-FR" sz="1400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00</a:t>
              </a:r>
            </a:p>
            <a:p>
              <a:pPr lvl="0" algn="just" defTabSz="914400">
                <a:defRPr/>
              </a:pPr>
              <a:r>
                <a:rPr lang="fr-FR" sz="1200" i="1" dirty="0">
                  <a:solidFill>
                    <a:prstClr val="black"/>
                  </a:solidFill>
                  <a:latin typeface="Calibri Light" panose="020F0302020204030204" pitchFamily="34" charset="0"/>
                  <a:ea typeface="Calibri Light" panose="020F0302020204030204" pitchFamily="34" charset="0"/>
                  <a:cs typeface="Calibri Light" panose="020F0302020204030204" pitchFamily="34" charset="0"/>
                </a:rPr>
                <a:t> « </a:t>
              </a:r>
              <a:r>
                <a:rPr lang="fr-FR" sz="1200" b="1" i="1" dirty="0">
                  <a:solidFill>
                    <a:prstClr val="black"/>
                  </a:solidFill>
                  <a:latin typeface="Calibri" panose="020F0502020204030204" pitchFamily="34" charset="0"/>
                  <a:ea typeface="Calibri Light" panose="020F0302020204030204" pitchFamily="34" charset="0"/>
                  <a:cs typeface="Calibri" panose="020F0502020204030204" pitchFamily="34" charset="0"/>
                </a:rPr>
                <a:t>V</a:t>
              </a:r>
              <a:r>
                <a:rPr lang="fr-FR" sz="1200" i="1" dirty="0">
                  <a:solidFill>
                    <a:prstClr val="black"/>
                  </a:solidFill>
                  <a:latin typeface="Calibri" panose="020F0502020204030204" pitchFamily="34" charset="0"/>
                  <a:ea typeface="Calibri Light" panose="020F0302020204030204" pitchFamily="34" charset="0"/>
                  <a:cs typeface="Calibri" panose="020F0502020204030204" pitchFamily="34" charset="0"/>
                </a:rPr>
                <a:t>ieillissement </a:t>
              </a:r>
              <a:r>
                <a:rPr lang="fr-FR" sz="1200" b="1" i="1" dirty="0">
                  <a:solidFill>
                    <a:prstClr val="black"/>
                  </a:solidFill>
                  <a:latin typeface="Calibri" panose="020F0502020204030204" pitchFamily="34" charset="0"/>
                  <a:ea typeface="Calibri Light" panose="020F0302020204030204" pitchFamily="34" charset="0"/>
                  <a:cs typeface="Calibri" panose="020F0502020204030204" pitchFamily="34" charset="0"/>
                </a:rPr>
                <a:t>E</a:t>
              </a:r>
              <a:r>
                <a:rPr lang="fr-FR" sz="1200" i="1" dirty="0">
                  <a:solidFill>
                    <a:prstClr val="black"/>
                  </a:solidFill>
                  <a:latin typeface="Calibri" panose="020F0502020204030204" pitchFamily="34" charset="0"/>
                  <a:ea typeface="Calibri Light" panose="020F0302020204030204" pitchFamily="34" charset="0"/>
                  <a:cs typeface="Calibri" panose="020F0502020204030204" pitchFamily="34" charset="0"/>
                </a:rPr>
                <a:t>xceptionnellement </a:t>
              </a:r>
              <a:r>
                <a:rPr lang="fr-FR" sz="1200" b="1" i="1" dirty="0">
                  <a:solidFill>
                    <a:prstClr val="black"/>
                  </a:solidFill>
                  <a:latin typeface="Calibri" panose="020F0502020204030204" pitchFamily="34" charset="0"/>
                  <a:ea typeface="Calibri Light" panose="020F0302020204030204" pitchFamily="34" charset="0"/>
                  <a:cs typeface="Calibri" panose="020F0502020204030204" pitchFamily="34" charset="0"/>
                </a:rPr>
                <a:t>P</a:t>
              </a:r>
              <a:r>
                <a:rPr lang="fr-FR" sz="1200" i="1" dirty="0">
                  <a:solidFill>
                    <a:prstClr val="black"/>
                  </a:solidFill>
                  <a:latin typeface="Calibri" panose="020F0502020204030204" pitchFamily="34" charset="0"/>
                  <a:ea typeface="Calibri Light" panose="020F0302020204030204" pitchFamily="34" charset="0"/>
                  <a:cs typeface="Calibri" panose="020F0502020204030204" pitchFamily="34" charset="0"/>
                </a:rPr>
                <a:t>rolongé » </a:t>
              </a:r>
            </a:p>
            <a:p>
              <a:pPr defTabSz="914400">
                <a:defRPr/>
              </a:pPr>
              <a:r>
                <a:rPr lang="en-US" sz="1200" i="1" dirty="0">
                  <a:latin typeface="Calibri" panose="020F0502020204030204" pitchFamily="34" charset="0"/>
                  <a:cs typeface="Calibri" panose="020F0502020204030204" pitchFamily="34" charset="0"/>
                </a:rPr>
                <a:t>Aged for many years in oak vats, allowing it to develop aromas of great complexity and long persistence.</a:t>
              </a:r>
              <a:endParaRPr lang="fr-FR" sz="1200" i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defTabSz="914400">
                <a:defRPr/>
              </a:pPr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defTabSz="914400">
                <a:defRPr/>
              </a:pPr>
              <a:endParaRPr lang="fr-FR" sz="300" dirty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" name="TextBox 29">
              <a:extLst>
                <a:ext uri="{FF2B5EF4-FFF2-40B4-BE49-F238E27FC236}">
                  <a16:creationId xmlns:a16="http://schemas.microsoft.com/office/drawing/2014/main" id="{12237DAB-BD9D-40E5-742E-0893A7BFB9C5}"/>
                </a:ext>
              </a:extLst>
            </p:cNvPr>
            <p:cNvSpPr txBox="1"/>
            <p:nvPr/>
          </p:nvSpPr>
          <p:spPr>
            <a:xfrm>
              <a:off x="2568359" y="284319"/>
              <a:ext cx="173719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spc="300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LIQUEURS</a:t>
              </a:r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78AC713B-5032-16E8-396E-DC334D21E68F}"/>
              </a:ext>
            </a:extLst>
          </p:cNvPr>
          <p:cNvSpPr/>
          <p:nvPr/>
        </p:nvSpPr>
        <p:spPr>
          <a:xfrm>
            <a:off x="744613" y="261671"/>
            <a:ext cx="5140611" cy="461665"/>
          </a:xfrm>
          <a:prstGeom prst="rect">
            <a:avLst/>
          </a:prstGeom>
          <a:noFill/>
          <a:ln w="19050" cmpd="dbl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3E394F"/>
                </a:solidFill>
                <a:latin typeface="Calibri" charset="0"/>
                <a:ea typeface="Calibri" charset="0"/>
                <a:cs typeface="Calibri" charset="0"/>
              </a:rPr>
              <a:t>SÉLECTION DES PÈRES CHARTREUX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CD8FE4C3-519C-DC2C-3259-424E9026C6BD}"/>
              </a:ext>
            </a:extLst>
          </p:cNvPr>
          <p:cNvGrpSpPr/>
          <p:nvPr/>
        </p:nvGrpSpPr>
        <p:grpSpPr>
          <a:xfrm>
            <a:off x="376907" y="6112656"/>
            <a:ext cx="6034158" cy="3594959"/>
            <a:chOff x="374849" y="7268698"/>
            <a:chExt cx="6034158" cy="3594959"/>
          </a:xfrm>
        </p:grpSpPr>
        <p:sp>
          <p:nvSpPr>
            <p:cNvPr id="11" name="TextBox 9">
              <a:extLst>
                <a:ext uri="{FF2B5EF4-FFF2-40B4-BE49-F238E27FC236}">
                  <a16:creationId xmlns:a16="http://schemas.microsoft.com/office/drawing/2014/main" id="{002FC7B4-2C1F-3ED8-9491-3354369CBE01}"/>
                </a:ext>
              </a:extLst>
            </p:cNvPr>
            <p:cNvSpPr txBox="1"/>
            <p:nvPr/>
          </p:nvSpPr>
          <p:spPr>
            <a:xfrm>
              <a:off x="374849" y="7755114"/>
              <a:ext cx="6034158" cy="310854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indent="182563" algn="just" defTabSz="914400">
                <a:tabLst>
                  <a:tab pos="5919788" algn="r"/>
                </a:tabLst>
                <a:defRPr/>
              </a:pPr>
              <a:r>
                <a:rPr lang="fr-FR" sz="1400" b="1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Angelus du Soir – Sommeil 	3.</a:t>
              </a:r>
              <a:r>
                <a:rPr lang="fr-FR" sz="1400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90</a:t>
              </a:r>
            </a:p>
            <a:p>
              <a:pPr marL="174625" indent="7938" defTabSz="914400">
                <a:tabLst>
                  <a:tab pos="5114925" algn="r"/>
                </a:tabLst>
                <a:defRPr/>
              </a:pPr>
              <a:r>
                <a:rPr lang="fr-FR" sz="1200" i="1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Linden, </a:t>
              </a:r>
              <a:r>
                <a:rPr lang="fr-FR" sz="1200" i="1" dirty="0" err="1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Hawthorn</a:t>
              </a:r>
              <a:r>
                <a:rPr lang="fr-FR" sz="1200" i="1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fr-FR" sz="1200" i="1" dirty="0" err="1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Lemon</a:t>
              </a:r>
              <a:r>
                <a:rPr lang="fr-FR" sz="1200" i="1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i="1" dirty="0" err="1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Verbena</a:t>
              </a:r>
              <a:r>
                <a:rPr lang="fr-FR" sz="1200" i="1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fr-FR" sz="1200" i="1" dirty="0" err="1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Lavender</a:t>
              </a:r>
              <a:r>
                <a:rPr lang="fr-FR" sz="1200" i="1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fr-FR" sz="1200" i="1" dirty="0" err="1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Sweet</a:t>
              </a:r>
              <a:r>
                <a:rPr lang="fr-FR" sz="1200" i="1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Orange, </a:t>
              </a:r>
              <a:r>
                <a:rPr lang="fr-FR" sz="1200" i="1" dirty="0" err="1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German</a:t>
              </a:r>
              <a:r>
                <a:rPr lang="fr-FR" sz="1200" i="1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i="1" dirty="0" err="1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Chamomile</a:t>
              </a:r>
              <a:r>
                <a:rPr lang="fr-FR" sz="1200" i="1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,                  Passion </a:t>
              </a:r>
              <a:r>
                <a:rPr lang="fr-FR" sz="1200" i="1" dirty="0" err="1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flower</a:t>
              </a:r>
              <a:endParaRPr lang="fr-FR" sz="1200" i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indent="182563" algn="just" defTabSz="914400">
                <a:tabLst>
                  <a:tab pos="5114925" algn="r"/>
                </a:tabLst>
                <a:defRPr/>
              </a:pPr>
              <a:endParaRPr lang="fr-FR" sz="600" b="1" dirty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endParaRPr>
            </a:p>
            <a:p>
              <a:pPr indent="182563" algn="just" defTabSz="914400">
                <a:tabLst>
                  <a:tab pos="5114925" algn="r"/>
                </a:tabLst>
                <a:defRPr/>
              </a:pPr>
              <a:endParaRPr lang="fr-FR" sz="600" b="1" dirty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endParaRPr>
            </a:p>
            <a:p>
              <a:pPr indent="182563" algn="just" defTabSz="914400">
                <a:tabLst>
                  <a:tab pos="5919788" algn="r"/>
                </a:tabLst>
                <a:defRPr/>
              </a:pPr>
              <a:r>
                <a:rPr lang="fr-FR" sz="1400" b="1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Réfectoire – Digestion 	3.</a:t>
              </a:r>
              <a:r>
                <a:rPr lang="fr-FR" sz="1400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90</a:t>
              </a:r>
            </a:p>
            <a:p>
              <a:pPr marL="174625" indent="-174625" algn="just" defTabSz="914400">
                <a:defRPr/>
              </a:pPr>
              <a:r>
                <a:rPr lang="fr-FR" sz="1200" i="1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    </a:t>
              </a:r>
              <a:r>
                <a:rPr lang="fr-FR" sz="1200" i="1" dirty="0" err="1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Lemon</a:t>
              </a:r>
              <a:r>
                <a:rPr lang="fr-FR" sz="1200" i="1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i="1" dirty="0" err="1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Verbena</a:t>
              </a:r>
              <a:r>
                <a:rPr lang="fr-FR" sz="1200" i="1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fr-FR" sz="1200" i="1" dirty="0" err="1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Fennel</a:t>
              </a:r>
              <a:r>
                <a:rPr lang="fr-FR" sz="1200" i="1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, Peppermint, </a:t>
              </a:r>
              <a:r>
                <a:rPr lang="fr-FR" sz="1200" i="1" dirty="0" err="1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German</a:t>
              </a:r>
              <a:r>
                <a:rPr lang="fr-FR" sz="1200" i="1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i="1" dirty="0" err="1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Chamomile</a:t>
              </a:r>
              <a:r>
                <a:rPr lang="fr-FR" sz="1200" i="1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, Wild Apple, </a:t>
              </a:r>
              <a:r>
                <a:rPr lang="fr-FR" sz="1200" i="1" dirty="0" err="1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Marjoram</a:t>
              </a:r>
              <a:r>
                <a:rPr lang="fr-FR" sz="1200" i="1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, Rosemary</a:t>
              </a:r>
            </a:p>
            <a:p>
              <a:pPr algn="just" defTabSz="914400">
                <a:defRPr/>
              </a:pPr>
              <a:endParaRPr lang="fr-FR" sz="600" b="1" dirty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endParaRPr>
            </a:p>
            <a:p>
              <a:pPr algn="just" defTabSz="914400">
                <a:defRPr/>
              </a:pPr>
              <a:endParaRPr lang="fr-FR" sz="600" b="1" dirty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endParaRPr>
            </a:p>
            <a:p>
              <a:pPr indent="182563" algn="just" defTabSz="914400">
                <a:tabLst>
                  <a:tab pos="5919788" algn="r"/>
                </a:tabLst>
                <a:defRPr/>
              </a:pPr>
              <a:r>
                <a:rPr lang="fr-FR" sz="1400" b="1" dirty="0" err="1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Spaciement</a:t>
              </a:r>
              <a:r>
                <a:rPr lang="fr-FR" sz="1400" b="1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 – Respiration 	3.</a:t>
              </a:r>
              <a:r>
                <a:rPr lang="fr-FR" sz="1400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90</a:t>
              </a:r>
            </a:p>
            <a:p>
              <a:pPr algn="just" defTabSz="914400">
                <a:defRPr/>
              </a:pPr>
              <a:r>
                <a:rPr lang="fr-FR" sz="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       </a:t>
              </a:r>
              <a:r>
                <a:rPr lang="en-US" sz="1200" i="1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Peppermint, Marjoram, Fennel, Scots Pine, Wild Apple, Sage, Thyme</a:t>
              </a:r>
            </a:p>
            <a:p>
              <a:pPr algn="just" defTabSz="914400">
                <a:defRPr/>
              </a:pPr>
              <a:endParaRPr lang="fr-FR" sz="600" i="1" dirty="0">
                <a:solidFill>
                  <a:prstClr val="black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endParaRPr>
            </a:p>
            <a:p>
              <a:pPr algn="just" defTabSz="914400">
                <a:defRPr/>
              </a:pPr>
              <a:endParaRPr lang="fr-FR" sz="600" i="1" dirty="0">
                <a:solidFill>
                  <a:prstClr val="black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endParaRPr>
            </a:p>
            <a:p>
              <a:pPr indent="182563" algn="just" defTabSz="914400">
                <a:tabLst>
                  <a:tab pos="5919788" algn="r"/>
                </a:tabLst>
                <a:defRPr/>
              </a:pPr>
              <a:r>
                <a:rPr lang="fr-FR" sz="1400" b="1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Œuvres Communes – Réparatrice 	3.</a:t>
              </a:r>
              <a:r>
                <a:rPr lang="fr-FR" sz="1400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90</a:t>
              </a:r>
              <a:endParaRPr lang="fr-FR" sz="1400" b="1" dirty="0">
                <a:solidFill>
                  <a:prstClr val="black"/>
                </a:solidFill>
                <a:latin typeface="Californian FB" panose="0207040306080B030204" pitchFamily="18" charset="0"/>
                <a:ea typeface="Calibri" charset="0"/>
                <a:cs typeface="Calibri" charset="0"/>
              </a:endParaRPr>
            </a:p>
            <a:p>
              <a:pPr lvl="0" algn="just" defTabSz="914400">
                <a:defRPr/>
              </a:pPr>
              <a:r>
                <a:rPr lang="en-US" sz="1200" i="1" dirty="0">
                  <a:solidFill>
                    <a:prstClr val="black"/>
                  </a:solidFill>
                  <a:latin typeface="Californian FB" panose="0207040306080B030204" pitchFamily="18" charset="0"/>
                </a:rPr>
                <a:t>      </a:t>
              </a:r>
              <a:r>
                <a:rPr lang="en-US" sz="1200" i="1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Elderflower, Blackcurrant, Yarrow, Bramble, Ash, Lavender, Marigold</a:t>
              </a:r>
            </a:p>
            <a:p>
              <a:pPr algn="just" defTabSz="914400">
                <a:defRPr/>
              </a:pPr>
              <a:endParaRPr lang="fr-FR" sz="600" i="1" dirty="0">
                <a:solidFill>
                  <a:prstClr val="black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endParaRPr>
            </a:p>
            <a:p>
              <a:pPr algn="just" defTabSz="914400">
                <a:defRPr/>
              </a:pPr>
              <a:endParaRPr lang="fr-FR" sz="600" i="1" dirty="0">
                <a:solidFill>
                  <a:prstClr val="black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endParaRPr>
            </a:p>
            <a:p>
              <a:pPr indent="182563" algn="just" defTabSz="914400">
                <a:tabLst>
                  <a:tab pos="5919788" algn="r"/>
                </a:tabLst>
                <a:defRPr/>
              </a:pPr>
              <a:r>
                <a:rPr lang="fr-FR" sz="1400" b="1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Désert Cartusien – Purification 	3.</a:t>
              </a:r>
              <a:r>
                <a:rPr lang="fr-FR" sz="1400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90</a:t>
              </a:r>
            </a:p>
            <a:p>
              <a:pPr indent="182563" algn="just" defTabSz="914400">
                <a:defRPr/>
              </a:pPr>
              <a:r>
                <a:rPr lang="en-US" sz="1200" i="1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Greater Burdock, Rosemary, Wild Pansy, Dandelion, Bay Laurel, Fumitory, Oregano</a:t>
              </a:r>
              <a:endParaRPr lang="fr-FR" sz="1200" i="1" dirty="0">
                <a:solidFill>
                  <a:prstClr val="black"/>
                </a:solidFill>
                <a:latin typeface="Calibri" panose="020F0502020204030204" pitchFamily="34" charset="0"/>
                <a:ea typeface="Calibri" charset="0"/>
                <a:cs typeface="Calibri" panose="020F0502020204030204" pitchFamily="34" charset="0"/>
              </a:endParaRPr>
            </a:p>
            <a:p>
              <a:pPr indent="182563" algn="just" defTabSz="914400">
                <a:defRPr/>
              </a:pPr>
              <a:r>
                <a:rPr lang="fr-FR" sz="1200" b="1" i="1" dirty="0">
                  <a:solidFill>
                    <a:prstClr val="black"/>
                  </a:solidFill>
                  <a:latin typeface="+mj-lt"/>
                  <a:ea typeface="Calibri" charset="0"/>
                  <a:cs typeface="Calibri" charset="0"/>
                </a:rPr>
                <a:t>	</a:t>
              </a:r>
              <a:endParaRPr lang="fr-FR" sz="1200" i="1" dirty="0">
                <a:latin typeface="+mj-lt"/>
              </a:endParaRPr>
            </a:p>
          </p:txBody>
        </p:sp>
        <p:sp>
          <p:nvSpPr>
            <p:cNvPr id="12" name="TextBox 29">
              <a:extLst>
                <a:ext uri="{FF2B5EF4-FFF2-40B4-BE49-F238E27FC236}">
                  <a16:creationId xmlns:a16="http://schemas.microsoft.com/office/drawing/2014/main" id="{7587D242-30C6-662C-7DD7-8F1F4B6D66FE}"/>
                </a:ext>
              </a:extLst>
            </p:cNvPr>
            <p:cNvSpPr txBox="1"/>
            <p:nvPr/>
          </p:nvSpPr>
          <p:spPr>
            <a:xfrm>
              <a:off x="1808177" y="7268698"/>
              <a:ext cx="3167502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spc="300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INFUSIONS</a:t>
              </a:r>
              <a:r>
                <a:rPr lang="fr-FR" b="1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 </a:t>
              </a:r>
              <a:r>
                <a:rPr lang="fr-FR" sz="1200" b="1" i="1" dirty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Elixir Végétal +1€</a:t>
              </a:r>
            </a:p>
          </p:txBody>
        </p:sp>
      </p:grpSp>
      <p:pic>
        <p:nvPicPr>
          <p:cNvPr id="14" name="Picture 2" descr="pochoir liqueur chartreuse à peindre marque alcool">
            <a:extLst>
              <a:ext uri="{FF2B5EF4-FFF2-40B4-BE49-F238E27FC236}">
                <a16:creationId xmlns:a16="http://schemas.microsoft.com/office/drawing/2014/main" id="{90567F33-1CB3-39F9-BB0A-937330C028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25" t="5685" r="31226" b="25859"/>
          <a:stretch>
            <a:fillRect/>
          </a:stretch>
        </p:blipFill>
        <p:spPr bwMode="auto">
          <a:xfrm>
            <a:off x="583683" y="311106"/>
            <a:ext cx="340124" cy="3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pochoir liqueur chartreuse à peindre marque alcool">
            <a:extLst>
              <a:ext uri="{FF2B5EF4-FFF2-40B4-BE49-F238E27FC236}">
                <a16:creationId xmlns:a16="http://schemas.microsoft.com/office/drawing/2014/main" id="{D2DDE457-4BD9-FB1E-E972-91BF95CED6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25" t="5685" r="31226" b="25859"/>
          <a:stretch>
            <a:fillRect/>
          </a:stretch>
        </p:blipFill>
        <p:spPr bwMode="auto">
          <a:xfrm>
            <a:off x="5773307" y="311106"/>
            <a:ext cx="340124" cy="3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939576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564</TotalTime>
  <Words>1080</Words>
  <Application>Microsoft Office PowerPoint</Application>
  <PresentationFormat>Format A4 (210 x 297 mm)</PresentationFormat>
  <Paragraphs>129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Calibri Light</vt:lpstr>
      <vt:lpstr>Californian FB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Minh Thu BUI</dc:creator>
  <cp:lastModifiedBy>Marie ASTA</cp:lastModifiedBy>
  <cp:revision>42</cp:revision>
  <dcterms:created xsi:type="dcterms:W3CDTF">2025-09-26T13:36:35Z</dcterms:created>
  <dcterms:modified xsi:type="dcterms:W3CDTF">2026-07-24T08:34:56Z</dcterms:modified>
</cp:coreProperties>
</file>